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4" r:id="rId8"/>
    <p:sldId id="263" r:id="rId9"/>
    <p:sldId id="265" r:id="rId10"/>
    <p:sldId id="266" r:id="rId11"/>
    <p:sldId id="268" r:id="rId12"/>
    <p:sldId id="267" r:id="rId13"/>
    <p:sldId id="269" r:id="rId14"/>
    <p:sldId id="270" r:id="rId15"/>
    <p:sldId id="271" r:id="rId16"/>
    <p:sldId id="272" r:id="rId17"/>
    <p:sldId id="273" r:id="rId18"/>
    <p:sldId id="274" r:id="rId19"/>
    <p:sldId id="276" r:id="rId20"/>
    <p:sldId id="275" r:id="rId21"/>
    <p:sldId id="277" r:id="rId22"/>
    <p:sldId id="278" r:id="rId23"/>
    <p:sldId id="279" r:id="rId24"/>
    <p:sldId id="280" r:id="rId25"/>
    <p:sldId id="282" r:id="rId26"/>
    <p:sldId id="283" r:id="rId27"/>
    <p:sldId id="281" r:id="rId28"/>
    <p:sldId id="284" r:id="rId29"/>
    <p:sldId id="285" r:id="rId30"/>
    <p:sldId id="286" r:id="rId31"/>
    <p:sldId id="287" r:id="rId32"/>
    <p:sldId id="288" r:id="rId33"/>
    <p:sldId id="289" r:id="rId34"/>
    <p:sldId id="290" r:id="rId35"/>
    <p:sldId id="291" r:id="rId36"/>
    <p:sldId id="294" r:id="rId3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414E6FF-63DF-7EE7-F59C-97DF358E648E}"/>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2B0C1C8-553E-BB2E-81AA-1B9FDA7ED87E}"/>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6/16/2024 am</a:t>
            </a:r>
          </a:p>
        </p:txBody>
      </p:sp>
      <p:sp>
        <p:nvSpPr>
          <p:cNvPr id="4" name="Footer Placeholder 3">
            <a:extLst>
              <a:ext uri="{FF2B5EF4-FFF2-40B4-BE49-F238E27FC236}">
                <a16:creationId xmlns:a16="http://schemas.microsoft.com/office/drawing/2014/main" id="{EEFB8C8B-E15A-7840-D48A-94185FF1298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6F6EE498-7EFF-75B3-9593-32F608726B42}"/>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E34029D7-443F-4899-9138-79315ED26D8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106874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6/16/2024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9A68FBA2-B2BF-4EA2-AA0F-7DC4BCE1DC7C}" type="slidenum">
              <a:rPr lang="en-US" smtClean="0"/>
              <a:t>‹#›</a:t>
            </a:fld>
            <a:endParaRPr lang="en-US"/>
          </a:p>
        </p:txBody>
      </p:sp>
    </p:spTree>
    <p:extLst>
      <p:ext uri="{BB962C8B-B14F-4D97-AF65-F5344CB8AC3E}">
        <p14:creationId xmlns:p14="http://schemas.microsoft.com/office/powerpoint/2010/main" val="337502645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96BAE7-4A6B-6D31-6DF5-CCE659714E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B5D49DA-2FD7-8A17-0816-9E8B3ED61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B0C701-7EAF-C26B-DC27-7AA68393B7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C2FE077-62AA-4FDF-923F-382C347E710D}" type="slidenum">
              <a:rPr lang="en-US" altLang="en-US" smtClean="0">
                <a:latin typeface="Calibri" panose="020F0502020204030204" pitchFamily="34" charset="0"/>
              </a:rPr>
              <a:pPr fontAlgn="base">
                <a:spcBef>
                  <a:spcPct val="0"/>
                </a:spcBef>
                <a:spcAft>
                  <a:spcPct val="0"/>
                </a:spcAft>
              </a:pPr>
              <a:t>36</a:t>
            </a:fld>
            <a:endParaRPr lang="en-US" altLang="en-US">
              <a:latin typeface="Calibri" panose="020F0502020204030204" pitchFamily="34" charset="0"/>
            </a:endParaRPr>
          </a:p>
        </p:txBody>
      </p:sp>
      <p:sp>
        <p:nvSpPr>
          <p:cNvPr id="68613" name="Date Placeholder 4">
            <a:extLst>
              <a:ext uri="{FF2B5EF4-FFF2-40B4-BE49-F238E27FC236}">
                <a16:creationId xmlns:a16="http://schemas.microsoft.com/office/drawing/2014/main" id="{C3520C47-BEEB-E7FE-970D-0D99E96E027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6/16/2024 am</a:t>
            </a:r>
          </a:p>
        </p:txBody>
      </p:sp>
      <p:sp>
        <p:nvSpPr>
          <p:cNvPr id="68614" name="Footer Placeholder 5">
            <a:extLst>
              <a:ext uri="{FF2B5EF4-FFF2-40B4-BE49-F238E27FC236}">
                <a16:creationId xmlns:a16="http://schemas.microsoft.com/office/drawing/2014/main" id="{673CADE7-3709-6B5A-00AE-7C422320392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D31953-32D1-40D1-A0E5-0911A71976F2}"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895827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31953-32D1-40D1-A0E5-0911A71976F2}"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2347388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31953-32D1-40D1-A0E5-0911A71976F2}"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165666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D31953-32D1-40D1-A0E5-0911A71976F2}"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61308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D31953-32D1-40D1-A0E5-0911A71976F2}"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2314056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D31953-32D1-40D1-A0E5-0911A71976F2}" type="datetimeFigureOut">
              <a:rPr lang="en-US" smtClean="0"/>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376386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D31953-32D1-40D1-A0E5-0911A71976F2}" type="datetimeFigureOut">
              <a:rPr lang="en-US" smtClean="0"/>
              <a:t>6/15/2024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1570585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D31953-32D1-40D1-A0E5-0911A71976F2}" type="datetimeFigureOut">
              <a:rPr lang="en-US" smtClean="0"/>
              <a:t>6/15/2024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806389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31953-32D1-40D1-A0E5-0911A71976F2}" type="datetimeFigureOut">
              <a:rPr lang="en-US" smtClean="0"/>
              <a:t>6/15/2024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1653483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D31953-32D1-40D1-A0E5-0911A71976F2}" type="datetimeFigureOut">
              <a:rPr lang="en-US" smtClean="0"/>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281082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D31953-32D1-40D1-A0E5-0911A71976F2}" type="datetimeFigureOut">
              <a:rPr lang="en-US" smtClean="0"/>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042DE-6AA6-465A-A819-68242722EA8B}" type="slidenum">
              <a:rPr lang="en-US" smtClean="0"/>
              <a:t>‹#›</a:t>
            </a:fld>
            <a:endParaRPr lang="en-US"/>
          </a:p>
        </p:txBody>
      </p:sp>
    </p:spTree>
    <p:extLst>
      <p:ext uri="{BB962C8B-B14F-4D97-AF65-F5344CB8AC3E}">
        <p14:creationId xmlns:p14="http://schemas.microsoft.com/office/powerpoint/2010/main" val="2471191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D31953-32D1-40D1-A0E5-0911A71976F2}" type="datetimeFigureOut">
              <a:rPr lang="en-US" smtClean="0"/>
              <a:t>6/15/2024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E042DE-6AA6-465A-A819-68242722EA8B}" type="slidenum">
              <a:rPr lang="en-US" smtClean="0"/>
              <a:t>‹#›</a:t>
            </a:fld>
            <a:endParaRPr lang="en-US"/>
          </a:p>
        </p:txBody>
      </p:sp>
    </p:spTree>
    <p:extLst>
      <p:ext uri="{BB962C8B-B14F-4D97-AF65-F5344CB8AC3E}">
        <p14:creationId xmlns:p14="http://schemas.microsoft.com/office/powerpoint/2010/main" val="2701217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512550" y="924640"/>
            <a:ext cx="8140566" cy="2585323"/>
          </a:xfrm>
        </p:spPr>
        <p:txBody>
          <a:bodyPr wrap="square">
            <a:spAutoFit/>
          </a:bodyPr>
          <a:lstStyle/>
          <a:p>
            <a:r>
              <a:rPr lang="en-US" b="1" dirty="0"/>
              <a:t>HOMOSEXUALITY, PRIDE, AND THE </a:t>
            </a:r>
            <a:r>
              <a:rPr lang="en-US" b="1" dirty="0">
                <a:solidFill>
                  <a:srgbClr val="FF0000"/>
                </a:solidFill>
              </a:rPr>
              <a:t>R</a:t>
            </a:r>
            <a:r>
              <a:rPr lang="en-US" b="1" dirty="0">
                <a:solidFill>
                  <a:srgbClr val="FFC000"/>
                </a:solidFill>
              </a:rPr>
              <a:t>A</a:t>
            </a:r>
            <a:r>
              <a:rPr lang="en-US" b="1" dirty="0">
                <a:solidFill>
                  <a:srgbClr val="FFFF00"/>
                </a:solidFill>
              </a:rPr>
              <a:t>I</a:t>
            </a:r>
            <a:r>
              <a:rPr lang="en-US" b="1" dirty="0">
                <a:solidFill>
                  <a:schemeClr val="accent6"/>
                </a:solidFill>
              </a:rPr>
              <a:t>N</a:t>
            </a:r>
            <a:r>
              <a:rPr lang="en-US" b="1" dirty="0">
                <a:solidFill>
                  <a:srgbClr val="0070C0"/>
                </a:solidFill>
              </a:rPr>
              <a:t>B</a:t>
            </a:r>
            <a:r>
              <a:rPr lang="en-US" b="1" dirty="0">
                <a:solidFill>
                  <a:schemeClr val="accent5">
                    <a:lumMod val="75000"/>
                  </a:schemeClr>
                </a:solidFill>
              </a:rPr>
              <a:t>O</a:t>
            </a:r>
            <a:r>
              <a:rPr lang="en-US" b="1" dirty="0">
                <a:solidFill>
                  <a:srgbClr val="7030A0"/>
                </a:solidFill>
              </a:rPr>
              <a:t>W</a:t>
            </a:r>
            <a:r>
              <a:rPr lang="en-US"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1143000" y="3602038"/>
            <a:ext cx="6858000" cy="1346010"/>
          </a:xfrm>
        </p:spPr>
        <p:txBody>
          <a:bodyPr>
            <a:spAutoFit/>
          </a:bodyPr>
          <a:lstStyle/>
          <a:p>
            <a:r>
              <a:rPr lang="en-US" b="1" dirty="0"/>
              <a:t>1 Corinthians 6:9-11</a:t>
            </a:r>
          </a:p>
          <a:p>
            <a:r>
              <a:rPr lang="en-US" b="1" dirty="0"/>
              <a:t>Proverbs 16:5</a:t>
            </a:r>
          </a:p>
          <a:p>
            <a:r>
              <a:rPr lang="en-US" b="1" dirty="0"/>
              <a:t>Genesis 9:8-17</a:t>
            </a:r>
          </a:p>
        </p:txBody>
      </p:sp>
    </p:spTree>
    <p:extLst>
      <p:ext uri="{BB962C8B-B14F-4D97-AF65-F5344CB8AC3E}">
        <p14:creationId xmlns:p14="http://schemas.microsoft.com/office/powerpoint/2010/main" val="3463508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272828" y="863950"/>
            <a:ext cx="8620917" cy="5743111"/>
          </a:xfrm>
        </p:spPr>
        <p:txBody>
          <a:bodyPr wrap="square">
            <a:spAutoFit/>
          </a:bodyPr>
          <a:lstStyle/>
          <a:p>
            <a:pPr algn="l">
              <a:spcBef>
                <a:spcPts val="0"/>
              </a:spcBef>
            </a:pPr>
            <a:r>
              <a:rPr lang="en-US" sz="3200" dirty="0"/>
              <a:t>The Law of Christ specifically outlaws the practice of homosexuality, noting that such will not inherit the kingdom of God. </a:t>
            </a:r>
          </a:p>
          <a:p>
            <a:pPr>
              <a:spcBef>
                <a:spcPts val="0"/>
              </a:spcBef>
            </a:pPr>
            <a:r>
              <a:rPr lang="en-US" i="1" dirty="0"/>
              <a:t>“Or do you not know that the unrighteous will not inherit the kingdom of God? Do not be deceived; neither fornicators, nor idolaters, nor adulterers, nor effeminate, nor </a:t>
            </a:r>
            <a:r>
              <a:rPr lang="en-US" b="1" i="1" dirty="0"/>
              <a:t>homosexuals</a:t>
            </a:r>
            <a:r>
              <a:rPr lang="en-US" i="1" dirty="0"/>
              <a:t>, nor thieves, nor the covetous, nor drunkards, nor revilers, nor swindlers, will inherit the kingdom of God.”</a:t>
            </a:r>
            <a:r>
              <a:rPr lang="en-US" b="1" i="0" dirty="0">
                <a:solidFill>
                  <a:srgbClr val="FF0000"/>
                </a:solidFill>
                <a:effectLst/>
                <a:highlight>
                  <a:srgbClr val="FFFFFF"/>
                </a:highlight>
              </a:rPr>
              <a:t> </a:t>
            </a:r>
            <a:br>
              <a:rPr lang="en-US" b="1" i="0" dirty="0">
                <a:solidFill>
                  <a:srgbClr val="FF0000"/>
                </a:solidFill>
                <a:effectLst/>
                <a:highlight>
                  <a:srgbClr val="FFFFFF"/>
                </a:highlight>
              </a:rPr>
            </a:br>
            <a:r>
              <a:rPr lang="en-US" b="1" i="0" dirty="0">
                <a:solidFill>
                  <a:srgbClr val="FF0000"/>
                </a:solidFill>
                <a:effectLst/>
                <a:highlight>
                  <a:srgbClr val="FFFFFF"/>
                </a:highlight>
              </a:rPr>
              <a:t>(1 Corinthians 6:9-10)</a:t>
            </a:r>
            <a:endParaRPr lang="en-US" i="1" dirty="0"/>
          </a:p>
          <a:p>
            <a:pPr algn="l">
              <a:spcBef>
                <a:spcPts val="0"/>
              </a:spcBef>
            </a:pPr>
            <a:r>
              <a:rPr lang="en-US" sz="3200" dirty="0"/>
              <a:t>Note that those who once practiced homosexuality changed their practice when they obeyed the gospel of Christ.</a:t>
            </a:r>
          </a:p>
          <a:p>
            <a:pPr>
              <a:spcBef>
                <a:spcPts val="0"/>
              </a:spcBef>
            </a:pPr>
            <a:r>
              <a:rPr lang="en-US" i="1" dirty="0"/>
              <a:t> “Such were some of you; but you were washed, but you were sanctified, but you were justified in the name of the Lord Jesus Christ and in the Spirit of our God.” </a:t>
            </a:r>
            <a:r>
              <a:rPr lang="en-US" b="1" i="0" dirty="0">
                <a:solidFill>
                  <a:srgbClr val="FF0000"/>
                </a:solidFill>
                <a:effectLst/>
                <a:highlight>
                  <a:srgbClr val="FFFFFF"/>
                </a:highlight>
              </a:rPr>
              <a:t>(1 Corinthians 6:11)</a:t>
            </a:r>
          </a:p>
        </p:txBody>
      </p:sp>
    </p:spTree>
    <p:extLst>
      <p:ext uri="{BB962C8B-B14F-4D97-AF65-F5344CB8AC3E}">
        <p14:creationId xmlns:p14="http://schemas.microsoft.com/office/powerpoint/2010/main" val="213959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1"/>
            <a:ext cx="8368336" cy="5455853"/>
          </a:xfrm>
        </p:spPr>
        <p:txBody>
          <a:bodyPr>
            <a:spAutoFit/>
          </a:bodyPr>
          <a:lstStyle/>
          <a:p>
            <a:pPr algn="l"/>
            <a:r>
              <a:rPr lang="en-US" sz="3000" dirty="0"/>
              <a:t>Those who argue that homosexuals are “born that way” with no choice, are deceived by a lie. They charge God the Creator with being the root-cause of homosexuality. This would be contrary to God’s own design, purpose, and will. Men and women have always had a choice. They choose to obey, or to disobey.</a:t>
            </a:r>
          </a:p>
          <a:p>
            <a:r>
              <a:rPr lang="en-US" i="1" dirty="0"/>
              <a:t>“Do you not know that when you present yourselves to someone as slaves for obedience, you are slaves of the one whom you obey, either of sin resulting in death, or of obedience resulting in righteousness? But thanks be to God that though you were slaves of sin, you became obedient from the heart to that form of teaching to which you were committed, and having been freed from sin, you became slaves of righteousness.”</a:t>
            </a:r>
            <a:r>
              <a:rPr lang="en-US" b="1" i="1" dirty="0">
                <a:solidFill>
                  <a:srgbClr val="FF0000"/>
                </a:solidFill>
              </a:rPr>
              <a:t> </a:t>
            </a:r>
            <a:r>
              <a:rPr lang="en-US" b="1" dirty="0">
                <a:solidFill>
                  <a:srgbClr val="FF0000"/>
                </a:solidFill>
              </a:rPr>
              <a:t>(Romans 6:16-18)</a:t>
            </a:r>
            <a:endParaRPr lang="en-US" b="1" i="1" dirty="0">
              <a:solidFill>
                <a:srgbClr val="FF0000"/>
              </a:solidFill>
            </a:endParaRPr>
          </a:p>
        </p:txBody>
      </p:sp>
    </p:spTree>
    <p:extLst>
      <p:ext uri="{BB962C8B-B14F-4D97-AF65-F5344CB8AC3E}">
        <p14:creationId xmlns:p14="http://schemas.microsoft.com/office/powerpoint/2010/main" val="125949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1"/>
            <a:ext cx="8368336" cy="5275803"/>
          </a:xfrm>
        </p:spPr>
        <p:txBody>
          <a:bodyPr>
            <a:spAutoFit/>
          </a:bodyPr>
          <a:lstStyle/>
          <a:p>
            <a:pPr algn="l"/>
            <a:r>
              <a:rPr lang="en-US" sz="3500" dirty="0"/>
              <a:t>The gospel of Jesus Christ has the power to save those who have chosen a life of sin. But only if they choose to obey it.</a:t>
            </a:r>
          </a:p>
          <a:p>
            <a:r>
              <a:rPr lang="en-US" sz="2600" i="1" dirty="0"/>
              <a:t>“But we know that the Law is good, if one uses it lawfully, realizing the fact that law is not made for a righteous person, but for those who are lawless and rebellious, for the ungodly and sinners, for the unholy and profane, for those who kill their fathers or mothers, for murderers and immoral men and </a:t>
            </a:r>
            <a:r>
              <a:rPr lang="en-US" sz="2600" b="1" i="1" dirty="0"/>
              <a:t>homosexuals</a:t>
            </a:r>
            <a:r>
              <a:rPr lang="en-US" sz="2600" i="1" dirty="0"/>
              <a:t> and kidnappers and liars and perjurers, and whatever else is contrary to sound teaching, according to the glorious gospel of the blessed God, with which I have been entrusted.”</a:t>
            </a:r>
            <a:r>
              <a:rPr lang="en-US" sz="2600" b="1" i="0" dirty="0">
                <a:solidFill>
                  <a:srgbClr val="FF0000"/>
                </a:solidFill>
                <a:effectLst/>
                <a:highlight>
                  <a:srgbClr val="FFFFFF"/>
                </a:highlight>
              </a:rPr>
              <a:t> </a:t>
            </a:r>
            <a:br>
              <a:rPr lang="en-US" sz="2600" b="1" i="0" dirty="0">
                <a:solidFill>
                  <a:srgbClr val="FF0000"/>
                </a:solidFill>
                <a:effectLst/>
                <a:highlight>
                  <a:srgbClr val="FFFFFF"/>
                </a:highlight>
              </a:rPr>
            </a:br>
            <a:r>
              <a:rPr lang="en-US" sz="2600" b="1" i="0" dirty="0">
                <a:solidFill>
                  <a:srgbClr val="FF0000"/>
                </a:solidFill>
                <a:effectLst/>
                <a:highlight>
                  <a:srgbClr val="FFFFFF"/>
                </a:highlight>
              </a:rPr>
              <a:t>(1 Timothy 1:8-11)</a:t>
            </a:r>
            <a:r>
              <a:rPr lang="en-US" i="1" dirty="0"/>
              <a:t> </a:t>
            </a:r>
            <a:endParaRPr lang="en-US" b="1" i="0" dirty="0">
              <a:solidFill>
                <a:srgbClr val="FF0000"/>
              </a:solidFill>
              <a:effectLst/>
              <a:highlight>
                <a:srgbClr val="FFFFFF"/>
              </a:highlight>
            </a:endParaRPr>
          </a:p>
        </p:txBody>
      </p:sp>
    </p:spTree>
    <p:extLst>
      <p:ext uri="{BB962C8B-B14F-4D97-AF65-F5344CB8AC3E}">
        <p14:creationId xmlns:p14="http://schemas.microsoft.com/office/powerpoint/2010/main" val="69829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0"/>
            <a:ext cx="8368336" cy="5961632"/>
          </a:xfrm>
        </p:spPr>
        <p:txBody>
          <a:bodyPr>
            <a:spAutoFit/>
          </a:bodyPr>
          <a:lstStyle/>
          <a:p>
            <a:pPr algn="l"/>
            <a:r>
              <a:rPr lang="en-US" sz="3000" dirty="0"/>
              <a:t>“Fornication” (sometimes translated immorality) is any sexual relationship other than God’s ordained plan of one man and one woman for life. Fornication includes homosexuality, adultery, incest, rape, bestiality, pre-marital sex, and polygamy. It always begins in the heart (the mind).</a:t>
            </a:r>
          </a:p>
          <a:p>
            <a:r>
              <a:rPr lang="en-US" i="1" dirty="0"/>
              <a:t>“For out of the heart come evil thoughts, murders, adulteries, </a:t>
            </a:r>
            <a:r>
              <a:rPr lang="en-US" b="1" i="1" dirty="0"/>
              <a:t>fornications</a:t>
            </a:r>
            <a:r>
              <a:rPr lang="en-US" i="1" dirty="0"/>
              <a:t>, thefts, false witness, slanders.” </a:t>
            </a:r>
            <a:r>
              <a:rPr lang="en-US" b="1" dirty="0">
                <a:solidFill>
                  <a:srgbClr val="FF0000"/>
                </a:solidFill>
              </a:rPr>
              <a:t>(Matthew 15:19)</a:t>
            </a:r>
          </a:p>
          <a:p>
            <a:r>
              <a:rPr lang="en-US" i="1" dirty="0"/>
              <a:t>“For from within, out of the heart of men, proceed the evil thoughts, </a:t>
            </a:r>
            <a:r>
              <a:rPr lang="en-US" b="1" i="1" dirty="0"/>
              <a:t>fornications</a:t>
            </a:r>
            <a:r>
              <a:rPr lang="en-US" i="1" dirty="0"/>
              <a:t>, thefts, murders, adulteries, deeds of coveting and wickedness, as well as deceit, sensuality, envy, slander, </a:t>
            </a:r>
            <a:r>
              <a:rPr lang="en-US" b="1" i="1" dirty="0"/>
              <a:t>pride</a:t>
            </a:r>
            <a:r>
              <a:rPr lang="en-US" i="1" dirty="0"/>
              <a:t> and foolishness.” </a:t>
            </a:r>
            <a:r>
              <a:rPr lang="en-US" b="1" dirty="0">
                <a:solidFill>
                  <a:srgbClr val="FF0000"/>
                </a:solidFill>
              </a:rPr>
              <a:t>(Mark 7:21-22)</a:t>
            </a:r>
          </a:p>
          <a:p>
            <a:r>
              <a:rPr lang="en-US" i="1" dirty="0"/>
              <a:t>“Flee </a:t>
            </a:r>
            <a:r>
              <a:rPr lang="en-US" b="1" i="1" dirty="0"/>
              <a:t>sexual</a:t>
            </a:r>
            <a:r>
              <a:rPr lang="en-US" i="1" dirty="0"/>
              <a:t> </a:t>
            </a:r>
            <a:r>
              <a:rPr lang="en-US" b="1" i="1" dirty="0"/>
              <a:t>immorality</a:t>
            </a:r>
            <a:r>
              <a:rPr lang="en-US" i="1" dirty="0"/>
              <a:t>. Every other sin that a person commits is outside the body, but the sexually immoral person sins against his own body.” </a:t>
            </a:r>
            <a:r>
              <a:rPr lang="en-US" b="1" dirty="0">
                <a:solidFill>
                  <a:srgbClr val="FF0000"/>
                </a:solidFill>
              </a:rPr>
              <a:t>(1 Corinthians 6:18)</a:t>
            </a:r>
            <a:endParaRPr lang="en-US" b="1" i="1" dirty="0">
              <a:solidFill>
                <a:srgbClr val="FF0000"/>
              </a:solidFill>
            </a:endParaRPr>
          </a:p>
        </p:txBody>
      </p:sp>
    </p:spTree>
    <p:extLst>
      <p:ext uri="{BB962C8B-B14F-4D97-AF65-F5344CB8AC3E}">
        <p14:creationId xmlns:p14="http://schemas.microsoft.com/office/powerpoint/2010/main" val="80662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758070"/>
            <a:ext cx="8368336" cy="6075509"/>
          </a:xfrm>
        </p:spPr>
        <p:txBody>
          <a:bodyPr>
            <a:spAutoFit/>
          </a:bodyPr>
          <a:lstStyle/>
          <a:p>
            <a:pPr algn="l">
              <a:spcBef>
                <a:spcPts val="0"/>
              </a:spcBef>
            </a:pPr>
            <a:r>
              <a:rPr lang="en-US" sz="3600" dirty="0"/>
              <a:t>We are commanded time and time again to abstain from fornication.</a:t>
            </a:r>
          </a:p>
          <a:p>
            <a:pPr>
              <a:spcBef>
                <a:spcPts val="0"/>
              </a:spcBef>
            </a:pPr>
            <a:r>
              <a:rPr lang="en-US" i="1" dirty="0"/>
              <a:t>“For this is the will of God, your sanctification; that is, that you abstain from sexual </a:t>
            </a:r>
            <a:r>
              <a:rPr lang="en-US" b="1" i="1" dirty="0"/>
              <a:t>immorality</a:t>
            </a:r>
            <a:r>
              <a:rPr lang="en-US" i="1" dirty="0"/>
              <a:t>; that each of you know how to possess his own vessel in sanctification and honor, not in lustful passion, like the Gentiles who do not know God …” </a:t>
            </a:r>
            <a:br>
              <a:rPr lang="en-US" i="1" dirty="0"/>
            </a:br>
            <a:r>
              <a:rPr lang="en-US" b="1" dirty="0">
                <a:solidFill>
                  <a:srgbClr val="FF0000"/>
                </a:solidFill>
              </a:rPr>
              <a:t>(1 Thessalonians 4:3-5)</a:t>
            </a:r>
          </a:p>
          <a:p>
            <a:pPr>
              <a:spcBef>
                <a:spcPts val="0"/>
              </a:spcBef>
            </a:pPr>
            <a:r>
              <a:rPr lang="en-US" i="1" dirty="0"/>
              <a:t>“Therefore consider the members of your earthly body as dead to </a:t>
            </a:r>
            <a:r>
              <a:rPr lang="en-US" b="1" i="1" dirty="0"/>
              <a:t>immorality</a:t>
            </a:r>
            <a:r>
              <a:rPr lang="en-US" i="1" dirty="0"/>
              <a:t>, impurity, passion, evil desire, and greed, which amounts to idolatry.” </a:t>
            </a:r>
            <a:r>
              <a:rPr lang="en-US" b="1" dirty="0">
                <a:solidFill>
                  <a:srgbClr val="FF0000"/>
                </a:solidFill>
              </a:rPr>
              <a:t>(Colossians 3:5)</a:t>
            </a:r>
          </a:p>
          <a:p>
            <a:pPr>
              <a:spcBef>
                <a:spcPts val="0"/>
              </a:spcBef>
            </a:pPr>
            <a:r>
              <a:rPr lang="en-US" i="1" dirty="0">
                <a:solidFill>
                  <a:srgbClr val="000000"/>
                </a:solidFill>
              </a:rPr>
              <a:t>“Marriage is to be held in honor among all, and the marriage bed is to be undefiled; for </a:t>
            </a:r>
            <a:r>
              <a:rPr lang="en-US" b="1" i="1" dirty="0">
                <a:solidFill>
                  <a:srgbClr val="000000"/>
                </a:solidFill>
              </a:rPr>
              <a:t>fornicators</a:t>
            </a:r>
            <a:r>
              <a:rPr lang="en-US" i="1" dirty="0">
                <a:solidFill>
                  <a:srgbClr val="000000"/>
                </a:solidFill>
              </a:rPr>
              <a:t> and adulterers God will judge.” </a:t>
            </a:r>
            <a:r>
              <a:rPr lang="en-US" b="1" dirty="0">
                <a:solidFill>
                  <a:srgbClr val="FF0000"/>
                </a:solidFill>
                <a:highlight>
                  <a:srgbClr val="FFFFFF"/>
                </a:highlight>
              </a:rPr>
              <a:t>(Hebrews 13:4)</a:t>
            </a:r>
          </a:p>
          <a:p>
            <a:pPr>
              <a:spcBef>
                <a:spcPts val="0"/>
              </a:spcBef>
            </a:pPr>
            <a:r>
              <a:rPr lang="en-US" i="1" dirty="0"/>
              <a:t>“But </a:t>
            </a:r>
            <a:r>
              <a:rPr lang="en-US" b="1" i="1" dirty="0"/>
              <a:t>immorality</a:t>
            </a:r>
            <a:r>
              <a:rPr lang="en-US" i="1" dirty="0"/>
              <a:t> or any impurity or greed must not even be named among you, as is proper among saints; and there must be no filthiness and silly talk, or coarse jesting, which are not fitting, but rather giving of thanks.” </a:t>
            </a:r>
            <a:r>
              <a:rPr lang="en-US" b="1" dirty="0">
                <a:solidFill>
                  <a:srgbClr val="FF0000"/>
                </a:solidFill>
              </a:rPr>
              <a:t>(Ephesians 5:3-4)</a:t>
            </a:r>
            <a:endParaRPr lang="en-US" b="1" i="1" dirty="0">
              <a:solidFill>
                <a:srgbClr val="FF0000"/>
              </a:solidFill>
            </a:endParaRPr>
          </a:p>
        </p:txBody>
      </p:sp>
    </p:spTree>
    <p:extLst>
      <p:ext uri="{BB962C8B-B14F-4D97-AF65-F5344CB8AC3E}">
        <p14:creationId xmlns:p14="http://schemas.microsoft.com/office/powerpoint/2010/main" val="9330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0"/>
            <a:ext cx="8368336" cy="5886985"/>
          </a:xfrm>
        </p:spPr>
        <p:txBody>
          <a:bodyPr>
            <a:spAutoFit/>
          </a:bodyPr>
          <a:lstStyle/>
          <a:p>
            <a:pPr algn="l"/>
            <a:r>
              <a:rPr lang="en-US" sz="3000" dirty="0"/>
              <a:t>Roman society was filled with fornication, including homosexuality. Paul explains why.</a:t>
            </a:r>
          </a:p>
          <a:p>
            <a:r>
              <a:rPr lang="en-US" sz="2800" i="1" dirty="0"/>
              <a:t>“For the wrath of God is revealed from heaven against all ungodliness and unrighteousness of men who suppress the truth in unrighteousness, because that which is known about God is evident within them; for God made it evident to them. For since the creation of the world His invisible attributes, His eternal power and divine nature, have been clearly seen, being understood through what has been made, so that they are without excuse. For even though they knew God, </a:t>
            </a:r>
            <a:r>
              <a:rPr lang="en-US" sz="2800" b="1" i="1" dirty="0"/>
              <a:t>they did not honor Him as God or give thanks</a:t>
            </a:r>
            <a:r>
              <a:rPr lang="en-US" sz="2800" i="1" dirty="0"/>
              <a:t>, but they became futile in their speculations, and their foolish heart was darkened.” </a:t>
            </a:r>
            <a:r>
              <a:rPr lang="en-US" sz="2800" b="1" dirty="0">
                <a:solidFill>
                  <a:srgbClr val="FF0000"/>
                </a:solidFill>
              </a:rPr>
              <a:t>(Romans 1:18-21)</a:t>
            </a:r>
            <a:endParaRPr lang="en-US" sz="2800" b="1" i="1" dirty="0">
              <a:solidFill>
                <a:srgbClr val="FF0000"/>
              </a:solidFill>
            </a:endParaRPr>
          </a:p>
        </p:txBody>
      </p:sp>
    </p:spTree>
    <p:extLst>
      <p:ext uri="{BB962C8B-B14F-4D97-AF65-F5344CB8AC3E}">
        <p14:creationId xmlns:p14="http://schemas.microsoft.com/office/powerpoint/2010/main" val="47452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0"/>
            <a:ext cx="8368336" cy="5493812"/>
          </a:xfrm>
        </p:spPr>
        <p:txBody>
          <a:bodyPr>
            <a:spAutoFit/>
          </a:bodyPr>
          <a:lstStyle/>
          <a:p>
            <a:r>
              <a:rPr lang="en-US" sz="2600" i="1" dirty="0"/>
              <a:t>“Professing to be wise, they became fools, and exchanged the glory of the incorruptible God for an image in the form of corruptible man and of birds and four-footed animals and crawling creatures. Therefore God gave them over in the lusts of their hearts to impurity, so that their bodies would be dishonored among them. For they </a:t>
            </a:r>
            <a:r>
              <a:rPr lang="en-US" sz="2600" b="1" i="1" dirty="0"/>
              <a:t>exchanged the truth of God for a lie</a:t>
            </a:r>
            <a:r>
              <a:rPr lang="en-US" sz="2600" i="1" dirty="0"/>
              <a:t>, and worshiped and served the creature rather than the Creator, who is blessed forever. Amen. For this reason God gave them over to degrading passions; for their women exchanged the natural function for that which is unnatural, and in the same way also the men abandoned the natural function of the woman and burned in their desire toward one another, men with men committing indecent acts and receiving in their own persons the due penalty of their error.” </a:t>
            </a:r>
            <a:r>
              <a:rPr lang="en-US" sz="2600" b="1" dirty="0">
                <a:solidFill>
                  <a:srgbClr val="FF0000"/>
                </a:solidFill>
              </a:rPr>
              <a:t>(Romans 1:22-27)</a:t>
            </a:r>
            <a:endParaRPr lang="en-US" sz="2600" b="1" i="1" dirty="0">
              <a:solidFill>
                <a:srgbClr val="FF0000"/>
              </a:solidFill>
            </a:endParaRPr>
          </a:p>
        </p:txBody>
      </p:sp>
    </p:spTree>
    <p:extLst>
      <p:ext uri="{BB962C8B-B14F-4D97-AF65-F5344CB8AC3E}">
        <p14:creationId xmlns:p14="http://schemas.microsoft.com/office/powerpoint/2010/main" val="2520987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0"/>
            <a:ext cx="8368336" cy="4745915"/>
          </a:xfrm>
        </p:spPr>
        <p:txBody>
          <a:bodyPr>
            <a:spAutoFit/>
          </a:bodyPr>
          <a:lstStyle/>
          <a:p>
            <a:r>
              <a:rPr lang="en-US" sz="2800" i="1" dirty="0"/>
              <a:t>“And just as </a:t>
            </a:r>
            <a:r>
              <a:rPr lang="en-US" sz="2800" b="1" i="1" dirty="0"/>
              <a:t>they did not see fit to acknowledge God </a:t>
            </a:r>
            <a:r>
              <a:rPr lang="en-US" sz="2800" i="1" dirty="0"/>
              <a:t>any longer, God gave them over to a depraved mind, to do those things which are not proper, being filled with all unrighteousness, wickedness, greed, evil; full of envy, murder, strife, deceit, malice; they are gossips, slanderers, haters of God, insolent, arrogant, boastful, inventors of evil, disobedient to parents, without understanding, untrustworthy, unloving, unmerciful; and although they know the ordinance of God, that those who practice such things are worthy of death, they not only do the same, but also give hearty approval to those who practice them.” </a:t>
            </a:r>
            <a:r>
              <a:rPr lang="en-US" sz="2800" b="1" dirty="0">
                <a:solidFill>
                  <a:srgbClr val="FF0000"/>
                </a:solidFill>
              </a:rPr>
              <a:t>(Romans 1:28-32)</a:t>
            </a:r>
            <a:endParaRPr lang="en-US" sz="2800" b="1" i="1" dirty="0">
              <a:solidFill>
                <a:srgbClr val="FF0000"/>
              </a:solidFill>
            </a:endParaRPr>
          </a:p>
        </p:txBody>
      </p:sp>
    </p:spTree>
    <p:extLst>
      <p:ext uri="{BB962C8B-B14F-4D97-AF65-F5344CB8AC3E}">
        <p14:creationId xmlns:p14="http://schemas.microsoft.com/office/powerpoint/2010/main" val="239339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223994"/>
          </a:xfrm>
        </p:spPr>
        <p:txBody>
          <a:bodyPr>
            <a:spAutoFit/>
          </a:bodyPr>
          <a:lstStyle/>
          <a:p>
            <a:pPr algn="l"/>
            <a:r>
              <a:rPr lang="en-US" sz="3200" dirty="0"/>
              <a:t>What does the Bible say about pride?</a:t>
            </a:r>
          </a:p>
          <a:p>
            <a:pPr algn="l"/>
            <a:r>
              <a:rPr lang="en-US" sz="3200" dirty="0"/>
              <a:t>There are four different Greek words that are translated as “pride” or “proud” in the New Testament. They are listed in Strong’s Concordance as #212, #5187, #5243, and #5244. </a:t>
            </a:r>
          </a:p>
          <a:p>
            <a:pPr algn="l"/>
            <a:r>
              <a:rPr lang="en-US" sz="3200" dirty="0"/>
              <a:t>Some translate these words as “haughty”, “puffed up”, “arrogant”, “high-minded,” or “boastful.” Strong’s gives the meaning of #5244 (the most commonly used of the four) as “showing oneself above others, preeminent.” </a:t>
            </a:r>
            <a:r>
              <a:rPr lang="en-US" sz="3200" b="1" dirty="0"/>
              <a:t>The Scriptures </a:t>
            </a:r>
            <a:r>
              <a:rPr lang="en-US" sz="3200" b="1" i="1" u="sng" dirty="0"/>
              <a:t>always</a:t>
            </a:r>
            <a:r>
              <a:rPr lang="en-US" sz="3200" b="1" dirty="0"/>
              <a:t> use these terms in a bad sense.</a:t>
            </a:r>
          </a:p>
        </p:txBody>
      </p:sp>
    </p:spTree>
    <p:extLst>
      <p:ext uri="{BB962C8B-B14F-4D97-AF65-F5344CB8AC3E}">
        <p14:creationId xmlns:p14="http://schemas.microsoft.com/office/powerpoint/2010/main" val="291867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886985"/>
          </a:xfrm>
        </p:spPr>
        <p:txBody>
          <a:bodyPr>
            <a:spAutoFit/>
          </a:bodyPr>
          <a:lstStyle/>
          <a:p>
            <a:pPr algn="l"/>
            <a:r>
              <a:rPr lang="en-US" sz="3200" dirty="0"/>
              <a:t>How Does God Feel About Pride? </a:t>
            </a:r>
          </a:p>
          <a:p>
            <a:pPr algn="l"/>
            <a:r>
              <a:rPr lang="en-US" sz="3200" dirty="0"/>
              <a:t>God is </a:t>
            </a:r>
            <a:r>
              <a:rPr lang="en-US" sz="3200" b="1" dirty="0"/>
              <a:t>never</a:t>
            </a:r>
            <a:r>
              <a:rPr lang="en-US" sz="3200" dirty="0"/>
              <a:t> described as being proud in this sense.</a:t>
            </a:r>
          </a:p>
          <a:p>
            <a:pPr algn="l"/>
            <a:r>
              <a:rPr lang="en-US" sz="3200" dirty="0"/>
              <a:t>God hates pride.</a:t>
            </a:r>
          </a:p>
          <a:p>
            <a:r>
              <a:rPr lang="en-US" sz="2400" b="0" i="1" dirty="0">
                <a:solidFill>
                  <a:srgbClr val="000000"/>
                </a:solidFill>
                <a:effectLst/>
                <a:highlight>
                  <a:srgbClr val="FFFFFF"/>
                </a:highlight>
              </a:rPr>
              <a:t>“There are six things which the </a:t>
            </a:r>
            <a:r>
              <a:rPr lang="en-US" sz="2400" b="0" i="1" cap="small" dirty="0">
                <a:solidFill>
                  <a:srgbClr val="000000"/>
                </a:solidFill>
                <a:effectLst/>
                <a:highlight>
                  <a:srgbClr val="FFFFFF"/>
                </a:highlight>
              </a:rPr>
              <a:t>Lord</a:t>
            </a:r>
            <a:r>
              <a:rPr lang="en-US" sz="2400" b="0" i="1" dirty="0">
                <a:solidFill>
                  <a:srgbClr val="000000"/>
                </a:solidFill>
                <a:effectLst/>
                <a:highlight>
                  <a:srgbClr val="FFFFFF"/>
                </a:highlight>
              </a:rPr>
              <a:t> hates, yes, seven which are an abomination to Him: </a:t>
            </a:r>
            <a:r>
              <a:rPr lang="en-US" sz="2400" b="1" i="1" dirty="0">
                <a:solidFill>
                  <a:srgbClr val="000000"/>
                </a:solidFill>
                <a:effectLst/>
                <a:highlight>
                  <a:srgbClr val="FFFFFF"/>
                </a:highlight>
              </a:rPr>
              <a:t>Haughty eyes</a:t>
            </a:r>
            <a:r>
              <a:rPr lang="en-US" sz="2400" b="0" i="1" dirty="0">
                <a:solidFill>
                  <a:srgbClr val="000000"/>
                </a:solidFill>
                <a:effectLst/>
                <a:highlight>
                  <a:srgbClr val="FFFFFF"/>
                </a:highlight>
              </a:rPr>
              <a:t>, a lying tongue, and hands that shed innocent blood, a heart that devises wicked plans, </a:t>
            </a:r>
            <a:r>
              <a:rPr lang="en-US" i="1" dirty="0">
                <a:solidFill>
                  <a:srgbClr val="000000"/>
                </a:solidFill>
                <a:highlight>
                  <a:srgbClr val="FFFFFF"/>
                </a:highlight>
              </a:rPr>
              <a:t>f</a:t>
            </a:r>
            <a:r>
              <a:rPr lang="en-US" sz="2400" b="0" i="1" dirty="0">
                <a:solidFill>
                  <a:srgbClr val="000000"/>
                </a:solidFill>
                <a:effectLst/>
                <a:highlight>
                  <a:srgbClr val="FFFFFF"/>
                </a:highlight>
              </a:rPr>
              <a:t>eet that run rapidly to evil, a false witness who utters lies, and one who spreads strife among brothers.” </a:t>
            </a:r>
            <a:br>
              <a:rPr lang="en-US" sz="2400" b="0" i="1" dirty="0">
                <a:solidFill>
                  <a:srgbClr val="000000"/>
                </a:solidFill>
                <a:effectLst/>
                <a:highlight>
                  <a:srgbClr val="FFFFFF"/>
                </a:highlight>
              </a:rPr>
            </a:br>
            <a:r>
              <a:rPr lang="en-US" b="1" dirty="0">
                <a:solidFill>
                  <a:srgbClr val="FF0000"/>
                </a:solidFill>
              </a:rPr>
              <a:t>(Proverbs 6:16-19)</a:t>
            </a:r>
          </a:p>
          <a:p>
            <a:r>
              <a:rPr lang="en-US" i="1" dirty="0">
                <a:solidFill>
                  <a:srgbClr val="000000"/>
                </a:solidFill>
                <a:highlight>
                  <a:srgbClr val="FFFFFF"/>
                </a:highlight>
                <a:latin typeface="system-ui"/>
              </a:rPr>
              <a:t>“The fear of the </a:t>
            </a:r>
            <a:r>
              <a:rPr lang="en-US" i="1" cap="small" dirty="0">
                <a:solidFill>
                  <a:srgbClr val="000000"/>
                </a:solidFill>
                <a:highlight>
                  <a:srgbClr val="FFFFFF"/>
                </a:highlight>
                <a:latin typeface="system-ui"/>
              </a:rPr>
              <a:t>Lord</a:t>
            </a:r>
            <a:r>
              <a:rPr lang="en-US" i="1" dirty="0">
                <a:solidFill>
                  <a:srgbClr val="000000"/>
                </a:solidFill>
                <a:highlight>
                  <a:srgbClr val="FFFFFF"/>
                </a:highlight>
                <a:latin typeface="system-ui"/>
              </a:rPr>
              <a:t> is to hate evil; </a:t>
            </a:r>
            <a:r>
              <a:rPr lang="en-US" b="1" i="1" dirty="0">
                <a:solidFill>
                  <a:srgbClr val="000000"/>
                </a:solidFill>
                <a:highlight>
                  <a:srgbClr val="FFFFFF"/>
                </a:highlight>
                <a:latin typeface="system-ui"/>
              </a:rPr>
              <a:t>Pride</a:t>
            </a:r>
            <a:r>
              <a:rPr lang="en-US" i="1" dirty="0">
                <a:solidFill>
                  <a:srgbClr val="000000"/>
                </a:solidFill>
                <a:highlight>
                  <a:srgbClr val="FFFFFF"/>
                </a:highlight>
                <a:latin typeface="system-ui"/>
              </a:rPr>
              <a:t> and </a:t>
            </a:r>
            <a:r>
              <a:rPr lang="en-US" b="1" i="1" dirty="0">
                <a:solidFill>
                  <a:srgbClr val="000000"/>
                </a:solidFill>
                <a:highlight>
                  <a:srgbClr val="FFFFFF"/>
                </a:highlight>
                <a:latin typeface="system-ui"/>
              </a:rPr>
              <a:t>arrogance</a:t>
            </a:r>
            <a:r>
              <a:rPr lang="en-US" i="1" dirty="0">
                <a:solidFill>
                  <a:srgbClr val="000000"/>
                </a:solidFill>
                <a:highlight>
                  <a:srgbClr val="FFFFFF"/>
                </a:highlight>
                <a:latin typeface="system-ui"/>
              </a:rPr>
              <a:t> and the evil way and the perverted mouth, I hate.”</a:t>
            </a:r>
            <a:r>
              <a:rPr lang="en-US" dirty="0">
                <a:solidFill>
                  <a:srgbClr val="000000"/>
                </a:solidFill>
                <a:highlight>
                  <a:srgbClr val="FFFFFF"/>
                </a:highlight>
                <a:latin typeface="system-ui"/>
              </a:rPr>
              <a:t> </a:t>
            </a:r>
            <a:r>
              <a:rPr lang="en-US" b="1" dirty="0">
                <a:solidFill>
                  <a:srgbClr val="FF0000"/>
                </a:solidFill>
                <a:highlight>
                  <a:srgbClr val="FFFFFF"/>
                </a:highlight>
                <a:latin typeface="system-ui"/>
              </a:rPr>
              <a:t>(Proverbs 8:13)</a:t>
            </a:r>
            <a:endParaRPr lang="en-US" sz="3200" b="1" dirty="0">
              <a:solidFill>
                <a:srgbClr val="FF0000"/>
              </a:solidFill>
            </a:endParaRPr>
          </a:p>
          <a:p>
            <a:r>
              <a:rPr lang="en-US" i="1" dirty="0">
                <a:highlight>
                  <a:srgbClr val="FFFFFF"/>
                </a:highlight>
              </a:rPr>
              <a:t>“Everyone who is </a:t>
            </a:r>
            <a:r>
              <a:rPr lang="en-US" b="1" i="1" dirty="0">
                <a:highlight>
                  <a:srgbClr val="FFFFFF"/>
                </a:highlight>
              </a:rPr>
              <a:t>proud</a:t>
            </a:r>
            <a:r>
              <a:rPr lang="en-US" i="1" dirty="0">
                <a:highlight>
                  <a:srgbClr val="FFFFFF"/>
                </a:highlight>
              </a:rPr>
              <a:t> in heart is an abomination to the Lord; Assuredly, he will not be unpunished.” </a:t>
            </a:r>
            <a:r>
              <a:rPr lang="en-US" b="1" dirty="0">
                <a:solidFill>
                  <a:srgbClr val="FF0000"/>
                </a:solidFill>
                <a:highlight>
                  <a:srgbClr val="FFFFFF"/>
                </a:highlight>
                <a:latin typeface="system-ui"/>
              </a:rPr>
              <a:t>(Proverbs 16:5)</a:t>
            </a:r>
            <a:endParaRPr lang="en-US" b="1" dirty="0">
              <a:solidFill>
                <a:srgbClr val="FF0000"/>
              </a:solidFill>
              <a:effectLst/>
              <a:highlight>
                <a:srgbClr val="FFFFFF"/>
              </a:highlight>
              <a:latin typeface="system-ui"/>
            </a:endParaRPr>
          </a:p>
        </p:txBody>
      </p:sp>
    </p:spTree>
    <p:extLst>
      <p:ext uri="{BB962C8B-B14F-4D97-AF65-F5344CB8AC3E}">
        <p14:creationId xmlns:p14="http://schemas.microsoft.com/office/powerpoint/2010/main" val="267294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70505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558099" y="807195"/>
            <a:ext cx="8027801" cy="5782792"/>
          </a:xfrm>
        </p:spPr>
        <p:txBody>
          <a:bodyPr>
            <a:spAutoFit/>
          </a:bodyPr>
          <a:lstStyle/>
          <a:p>
            <a:pPr algn="l"/>
            <a:r>
              <a:rPr lang="en-US" sz="3600" dirty="0"/>
              <a:t>By Presidential Proclamation, the month of June is now recognized as LGBTQ+ PRIDE MONTH.</a:t>
            </a:r>
          </a:p>
          <a:p>
            <a:pPr algn="l"/>
            <a:r>
              <a:rPr lang="en-US" sz="3600" dirty="0"/>
              <a:t>In the society in which we live, you will be verbally attacked if you say or do anything that is even perceived to be “homophobic.”</a:t>
            </a:r>
          </a:p>
          <a:p>
            <a:pPr algn="l"/>
            <a:r>
              <a:rPr lang="en-US" sz="3600" dirty="0"/>
              <a:t>The LGBTQ+ movement is so progressive that “LGBTQ+” apparently is not descriptive enough. Meet LGGBDTTTIQQAAPP …</a:t>
            </a:r>
            <a:endParaRPr lang="en-US" sz="3600" b="1" dirty="0"/>
          </a:p>
        </p:txBody>
      </p:sp>
    </p:spTree>
    <p:extLst>
      <p:ext uri="{BB962C8B-B14F-4D97-AF65-F5344CB8AC3E}">
        <p14:creationId xmlns:p14="http://schemas.microsoft.com/office/powerpoint/2010/main" val="118366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092676"/>
          </a:xfrm>
        </p:spPr>
        <p:txBody>
          <a:bodyPr>
            <a:spAutoFit/>
          </a:bodyPr>
          <a:lstStyle/>
          <a:p>
            <a:pPr algn="l"/>
            <a:r>
              <a:rPr lang="en-US" sz="3200" dirty="0"/>
              <a:t>How Does God Feel About Pride? </a:t>
            </a:r>
          </a:p>
          <a:p>
            <a:pPr algn="l"/>
            <a:r>
              <a:rPr lang="en-US" sz="3200" dirty="0"/>
              <a:t>God is opposed to the proud.</a:t>
            </a:r>
          </a:p>
          <a:p>
            <a:r>
              <a:rPr lang="en-US" sz="2600" i="1" dirty="0">
                <a:solidFill>
                  <a:srgbClr val="000000"/>
                </a:solidFill>
                <a:highlight>
                  <a:srgbClr val="FFFFFF"/>
                </a:highlight>
                <a:latin typeface="system-ui"/>
              </a:rPr>
              <a:t>“For the Lord of hosts will have a day of reckoning against everyone who is </a:t>
            </a:r>
            <a:r>
              <a:rPr lang="en-US" sz="2600" b="1" i="1" dirty="0">
                <a:solidFill>
                  <a:srgbClr val="000000"/>
                </a:solidFill>
                <a:highlight>
                  <a:srgbClr val="FFFFFF"/>
                </a:highlight>
                <a:latin typeface="system-ui"/>
              </a:rPr>
              <a:t>proud</a:t>
            </a:r>
            <a:r>
              <a:rPr lang="en-US" sz="2600" i="1" dirty="0">
                <a:solidFill>
                  <a:srgbClr val="000000"/>
                </a:solidFill>
                <a:highlight>
                  <a:srgbClr val="FFFFFF"/>
                </a:highlight>
                <a:latin typeface="system-ui"/>
              </a:rPr>
              <a:t> and lofty and against everyone who is lifted up, that he may be abased.” </a:t>
            </a:r>
            <a:r>
              <a:rPr lang="en-US" sz="2600" b="1" dirty="0">
                <a:solidFill>
                  <a:srgbClr val="FF0000"/>
                </a:solidFill>
                <a:highlight>
                  <a:srgbClr val="FFFFFF"/>
                </a:highlight>
                <a:latin typeface="system-ui"/>
              </a:rPr>
              <a:t>(Isaiah 2:12)</a:t>
            </a:r>
            <a:endParaRPr lang="en-US" sz="2600" b="1" i="1" dirty="0">
              <a:solidFill>
                <a:srgbClr val="FF0000"/>
              </a:solidFill>
              <a:highlight>
                <a:srgbClr val="FFFFFF"/>
              </a:highlight>
              <a:latin typeface="system-ui"/>
            </a:endParaRPr>
          </a:p>
          <a:p>
            <a:r>
              <a:rPr lang="en-US" sz="2600" b="0" i="1" dirty="0">
                <a:solidFill>
                  <a:srgbClr val="000000"/>
                </a:solidFill>
                <a:effectLst/>
                <a:highlight>
                  <a:srgbClr val="FFFFFF"/>
                </a:highlight>
              </a:rPr>
              <a:t>“But He gives a greater grace. Therefore it says, “</a:t>
            </a:r>
            <a:r>
              <a:rPr lang="en-US" sz="2600" b="0" i="1" cap="small" dirty="0">
                <a:solidFill>
                  <a:srgbClr val="000000"/>
                </a:solidFill>
                <a:effectLst/>
                <a:highlight>
                  <a:srgbClr val="FFFFFF"/>
                </a:highlight>
              </a:rPr>
              <a:t>God is opposed to the </a:t>
            </a:r>
            <a:r>
              <a:rPr lang="en-US" sz="2600" b="1" i="1" cap="small" dirty="0">
                <a:solidFill>
                  <a:srgbClr val="000000"/>
                </a:solidFill>
                <a:effectLst/>
                <a:highlight>
                  <a:srgbClr val="FFFFFF"/>
                </a:highlight>
              </a:rPr>
              <a:t>proud</a:t>
            </a:r>
            <a:r>
              <a:rPr lang="en-US" sz="2600" b="0" i="1" cap="small" dirty="0">
                <a:solidFill>
                  <a:srgbClr val="000000"/>
                </a:solidFill>
                <a:effectLst/>
                <a:highlight>
                  <a:srgbClr val="FFFFFF"/>
                </a:highlight>
              </a:rPr>
              <a:t>, but gives grace to the humble</a:t>
            </a:r>
            <a:r>
              <a:rPr lang="en-US" sz="2600" b="0" i="1" dirty="0">
                <a:solidFill>
                  <a:srgbClr val="000000"/>
                </a:solidFill>
                <a:effectLst/>
                <a:highlight>
                  <a:srgbClr val="FFFFFF"/>
                </a:highlight>
              </a:rPr>
              <a:t>.” </a:t>
            </a:r>
            <a:br>
              <a:rPr lang="en-US" sz="2600" b="0" i="0" dirty="0">
                <a:solidFill>
                  <a:srgbClr val="000000"/>
                </a:solidFill>
                <a:effectLst/>
                <a:highlight>
                  <a:srgbClr val="FFFFFF"/>
                </a:highlight>
              </a:rPr>
            </a:br>
            <a:r>
              <a:rPr lang="en-US" sz="2600" b="1" i="0" dirty="0">
                <a:solidFill>
                  <a:srgbClr val="FF0000"/>
                </a:solidFill>
                <a:effectLst/>
                <a:highlight>
                  <a:srgbClr val="FFFFFF"/>
                </a:highlight>
              </a:rPr>
              <a:t>(James 4:6)</a:t>
            </a:r>
          </a:p>
          <a:p>
            <a:r>
              <a:rPr lang="en-US" sz="2600" b="0" i="1" dirty="0">
                <a:solidFill>
                  <a:srgbClr val="000000"/>
                </a:solidFill>
                <a:effectLst/>
                <a:highlight>
                  <a:srgbClr val="FFFFFF"/>
                </a:highlight>
                <a:latin typeface="system-ui"/>
              </a:rPr>
              <a:t>“You younger men, likewise, be subject to your elders; and all of you, clothe yourselves with humility toward one another, for </a:t>
            </a:r>
            <a:r>
              <a:rPr lang="en-US" sz="2600" b="0" i="1" cap="small" dirty="0">
                <a:solidFill>
                  <a:srgbClr val="000000"/>
                </a:solidFill>
                <a:effectLst/>
                <a:highlight>
                  <a:srgbClr val="FFFFFF"/>
                </a:highlight>
                <a:latin typeface="system-ui"/>
              </a:rPr>
              <a:t>God is opposed to the </a:t>
            </a:r>
            <a:r>
              <a:rPr lang="en-US" sz="2600" b="1" i="1" cap="small" dirty="0">
                <a:solidFill>
                  <a:srgbClr val="000000"/>
                </a:solidFill>
                <a:effectLst/>
                <a:highlight>
                  <a:srgbClr val="FFFFFF"/>
                </a:highlight>
                <a:latin typeface="system-ui"/>
              </a:rPr>
              <a:t>proud</a:t>
            </a:r>
            <a:r>
              <a:rPr lang="en-US" sz="2600" b="0" i="1" cap="small" dirty="0">
                <a:solidFill>
                  <a:srgbClr val="000000"/>
                </a:solidFill>
                <a:effectLst/>
                <a:highlight>
                  <a:srgbClr val="FFFFFF"/>
                </a:highlight>
                <a:latin typeface="system-ui"/>
              </a:rPr>
              <a:t>, but gives grace to the humble</a:t>
            </a:r>
            <a:r>
              <a:rPr lang="en-US" sz="2600" b="0" i="1" dirty="0">
                <a:solidFill>
                  <a:srgbClr val="000000"/>
                </a:solidFill>
                <a:effectLst/>
                <a:highlight>
                  <a:srgbClr val="FFFFFF"/>
                </a:highlight>
                <a:latin typeface="system-ui"/>
              </a:rPr>
              <a:t>.” </a:t>
            </a:r>
            <a:r>
              <a:rPr lang="en-US" sz="2600" b="1" dirty="0">
                <a:solidFill>
                  <a:srgbClr val="FF0000"/>
                </a:solidFill>
                <a:effectLst/>
                <a:highlight>
                  <a:srgbClr val="FFFFFF"/>
                </a:highlight>
                <a:latin typeface="system-ui"/>
              </a:rPr>
              <a:t>(1 Peter 5:5)</a:t>
            </a:r>
          </a:p>
        </p:txBody>
      </p:sp>
    </p:spTree>
    <p:extLst>
      <p:ext uri="{BB962C8B-B14F-4D97-AF65-F5344CB8AC3E}">
        <p14:creationId xmlns:p14="http://schemas.microsoft.com/office/powerpoint/2010/main" val="317035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632311"/>
          </a:xfrm>
        </p:spPr>
        <p:txBody>
          <a:bodyPr>
            <a:spAutoFit/>
          </a:bodyPr>
          <a:lstStyle/>
          <a:p>
            <a:pPr algn="l">
              <a:spcBef>
                <a:spcPts val="0"/>
              </a:spcBef>
            </a:pPr>
            <a:r>
              <a:rPr lang="en-US" sz="3200" dirty="0"/>
              <a:t>How Does God Feel About Pride? </a:t>
            </a:r>
          </a:p>
          <a:p>
            <a:pPr algn="l">
              <a:spcBef>
                <a:spcPts val="0"/>
              </a:spcBef>
            </a:pPr>
            <a:r>
              <a:rPr lang="en-US" sz="3000" dirty="0"/>
              <a:t>God will not tolerate the proud.</a:t>
            </a:r>
          </a:p>
          <a:p>
            <a:pPr algn="l">
              <a:spcBef>
                <a:spcPts val="0"/>
              </a:spcBef>
            </a:pPr>
            <a:r>
              <a:rPr lang="en-US" sz="2600" dirty="0"/>
              <a:t>God has taken down many powerful men and nations because of pride. He humbled kings like Nebuchadnezzar, Belshazzar, Hezekiah, and brought swift judgment on nations like:</a:t>
            </a:r>
          </a:p>
          <a:p>
            <a:pPr algn="l">
              <a:spcBef>
                <a:spcPts val="0"/>
              </a:spcBef>
            </a:pPr>
            <a:r>
              <a:rPr lang="en-US" dirty="0"/>
              <a:t>		</a:t>
            </a:r>
            <a:r>
              <a:rPr lang="en-US" sz="2600" dirty="0"/>
              <a:t>Israel </a:t>
            </a:r>
            <a:r>
              <a:rPr lang="en-US" sz="2600" b="1" dirty="0">
                <a:solidFill>
                  <a:srgbClr val="FF0000"/>
                </a:solidFill>
              </a:rPr>
              <a:t>(Hosea 5:5, 7:10)</a:t>
            </a:r>
          </a:p>
          <a:p>
            <a:pPr algn="l">
              <a:spcBef>
                <a:spcPts val="0"/>
              </a:spcBef>
            </a:pPr>
            <a:r>
              <a:rPr lang="en-US" sz="2600" dirty="0"/>
              <a:t>		Judah </a:t>
            </a:r>
            <a:r>
              <a:rPr lang="en-US" sz="2600" b="1" dirty="0">
                <a:solidFill>
                  <a:srgbClr val="FF0000"/>
                </a:solidFill>
              </a:rPr>
              <a:t>(Isaiah 28:1-3) </a:t>
            </a:r>
          </a:p>
          <a:p>
            <a:pPr algn="l">
              <a:spcBef>
                <a:spcPts val="0"/>
              </a:spcBef>
            </a:pPr>
            <a:r>
              <a:rPr lang="en-US" sz="2600" dirty="0"/>
              <a:t>		Moab </a:t>
            </a:r>
            <a:r>
              <a:rPr lang="en-US" sz="2600" b="1" dirty="0">
                <a:solidFill>
                  <a:srgbClr val="FF0000"/>
                </a:solidFill>
              </a:rPr>
              <a:t>(Isaiah 16:6, Jeremiah 48:29)</a:t>
            </a:r>
          </a:p>
          <a:p>
            <a:pPr algn="l">
              <a:spcBef>
                <a:spcPts val="0"/>
              </a:spcBef>
            </a:pPr>
            <a:r>
              <a:rPr lang="en-US" sz="2600" dirty="0"/>
              <a:t>		Tyre and Sidon </a:t>
            </a:r>
            <a:r>
              <a:rPr lang="en-US" sz="2600" b="1" dirty="0">
                <a:solidFill>
                  <a:srgbClr val="FF0000"/>
                </a:solidFill>
              </a:rPr>
              <a:t>(Isaiah 23:9)</a:t>
            </a:r>
          </a:p>
          <a:p>
            <a:pPr algn="l">
              <a:spcBef>
                <a:spcPts val="0"/>
              </a:spcBef>
            </a:pPr>
            <a:r>
              <a:rPr lang="en-US" sz="2600" dirty="0"/>
              <a:t>		Sodom </a:t>
            </a:r>
            <a:r>
              <a:rPr lang="en-US" sz="2600" b="1" dirty="0">
                <a:solidFill>
                  <a:srgbClr val="FF0000"/>
                </a:solidFill>
              </a:rPr>
              <a:t>(Ezekiel 16:49-50)</a:t>
            </a:r>
          </a:p>
          <a:p>
            <a:pPr algn="l">
              <a:spcBef>
                <a:spcPts val="0"/>
              </a:spcBef>
            </a:pPr>
            <a:r>
              <a:rPr lang="en-US" sz="2600" dirty="0"/>
              <a:t>		Samaria </a:t>
            </a:r>
            <a:r>
              <a:rPr lang="en-US" sz="2600" b="1" dirty="0">
                <a:solidFill>
                  <a:srgbClr val="FF0000"/>
                </a:solidFill>
              </a:rPr>
              <a:t>(Ezekiel 16:55-56)</a:t>
            </a:r>
          </a:p>
          <a:p>
            <a:pPr algn="l">
              <a:spcBef>
                <a:spcPts val="0"/>
              </a:spcBef>
            </a:pPr>
            <a:r>
              <a:rPr lang="en-US" sz="2600" dirty="0"/>
              <a:t>		Egypt </a:t>
            </a:r>
            <a:r>
              <a:rPr lang="en-US" sz="2600" b="1" dirty="0">
                <a:solidFill>
                  <a:srgbClr val="FF0000"/>
                </a:solidFill>
              </a:rPr>
              <a:t>(Ezekiel 30:6)</a:t>
            </a:r>
          </a:p>
          <a:p>
            <a:pPr algn="l">
              <a:spcBef>
                <a:spcPts val="0"/>
              </a:spcBef>
            </a:pPr>
            <a:r>
              <a:rPr lang="en-US" sz="2600" dirty="0"/>
              <a:t>		Edom </a:t>
            </a:r>
            <a:r>
              <a:rPr lang="en-US" sz="2600" b="1" dirty="0">
                <a:solidFill>
                  <a:srgbClr val="FF0000"/>
                </a:solidFill>
              </a:rPr>
              <a:t>(Obadiah 1:1-3)</a:t>
            </a:r>
          </a:p>
          <a:p>
            <a:pPr algn="l">
              <a:spcBef>
                <a:spcPts val="0"/>
              </a:spcBef>
            </a:pPr>
            <a:r>
              <a:rPr lang="en-US" sz="2600" dirty="0"/>
              <a:t>		Babylon </a:t>
            </a:r>
            <a:r>
              <a:rPr lang="en-US" sz="2600" b="1" dirty="0">
                <a:solidFill>
                  <a:srgbClr val="FF0000"/>
                </a:solidFill>
              </a:rPr>
              <a:t>(Jeremiah 50:31-32)</a:t>
            </a:r>
            <a:endParaRPr lang="en-US" sz="2600" b="1" i="1" dirty="0">
              <a:solidFill>
                <a:srgbClr val="FF0000"/>
              </a:solidFill>
              <a:highlight>
                <a:srgbClr val="FFFFFF"/>
              </a:highlight>
              <a:latin typeface="system-ui"/>
            </a:endParaRPr>
          </a:p>
        </p:txBody>
      </p:sp>
    </p:spTree>
    <p:extLst>
      <p:ext uri="{BB962C8B-B14F-4D97-AF65-F5344CB8AC3E}">
        <p14:creationId xmlns:p14="http://schemas.microsoft.com/office/powerpoint/2010/main" val="379834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324535"/>
          </a:xfrm>
        </p:spPr>
        <p:txBody>
          <a:bodyPr>
            <a:spAutoFit/>
          </a:bodyPr>
          <a:lstStyle/>
          <a:p>
            <a:pPr algn="l"/>
            <a:r>
              <a:rPr lang="en-US" sz="3200" dirty="0"/>
              <a:t>How Does Satan View Pride? </a:t>
            </a:r>
          </a:p>
          <a:p>
            <a:pPr algn="l"/>
            <a:r>
              <a:rPr lang="en-US" sz="3200" dirty="0"/>
              <a:t>Satan loves pride!</a:t>
            </a:r>
          </a:p>
          <a:p>
            <a:r>
              <a:rPr lang="en-US" sz="2600" i="1" dirty="0"/>
              <a:t>“For all that is in the world, the lust of the flesh and the lust of the eyes and the boastful </a:t>
            </a:r>
            <a:r>
              <a:rPr lang="en-US" sz="2600" b="1" i="1" dirty="0"/>
              <a:t>pride</a:t>
            </a:r>
            <a:r>
              <a:rPr lang="en-US" sz="2600" i="1" dirty="0"/>
              <a:t> of life, is not from the Father, but is from the world.” </a:t>
            </a:r>
            <a:r>
              <a:rPr lang="en-US" sz="2600" b="1" dirty="0">
                <a:solidFill>
                  <a:srgbClr val="FF0000"/>
                </a:solidFill>
              </a:rPr>
              <a:t>(1 John 2:16) </a:t>
            </a:r>
          </a:p>
          <a:p>
            <a:r>
              <a:rPr lang="en-US" sz="2600" i="1" dirty="0"/>
              <a:t>“The serpent said to the woman, ‘You surely will not die! for God knows that in the day you eat from it your eyes will be opened, and you will be like God, knowing good and evil.’ When the woman saw that the tree was good for food, and that it was a delight to the eyes, and that the tree was </a:t>
            </a:r>
            <a:r>
              <a:rPr lang="en-US" sz="2600" b="1" i="1" dirty="0"/>
              <a:t>desirable to make one wise</a:t>
            </a:r>
            <a:r>
              <a:rPr lang="en-US" sz="2600" i="1" dirty="0"/>
              <a:t>, she took from its fruit and ate; and she gave also to her husband with her, and he ate.” </a:t>
            </a:r>
            <a:r>
              <a:rPr lang="en-US" sz="2600" b="1" dirty="0">
                <a:solidFill>
                  <a:srgbClr val="FF0000"/>
                </a:solidFill>
              </a:rPr>
              <a:t>(Genesis 3:4-6)</a:t>
            </a:r>
          </a:p>
        </p:txBody>
      </p:sp>
    </p:spTree>
    <p:extLst>
      <p:ext uri="{BB962C8B-B14F-4D97-AF65-F5344CB8AC3E}">
        <p14:creationId xmlns:p14="http://schemas.microsoft.com/office/powerpoint/2010/main" val="215645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964710"/>
          </a:xfrm>
        </p:spPr>
        <p:txBody>
          <a:bodyPr>
            <a:spAutoFit/>
          </a:bodyPr>
          <a:lstStyle/>
          <a:p>
            <a:pPr algn="l">
              <a:spcBef>
                <a:spcPts val="0"/>
              </a:spcBef>
            </a:pPr>
            <a:r>
              <a:rPr lang="en-US" sz="3200" dirty="0"/>
              <a:t>How Does Satan View Pride? </a:t>
            </a:r>
          </a:p>
          <a:p>
            <a:pPr algn="l">
              <a:spcBef>
                <a:spcPts val="0"/>
              </a:spcBef>
            </a:pPr>
            <a:r>
              <a:rPr lang="en-US" sz="3200" dirty="0"/>
              <a:t>Satan uses man’s pride to mock God.</a:t>
            </a:r>
          </a:p>
          <a:p>
            <a:pPr>
              <a:spcBef>
                <a:spcPts val="0"/>
              </a:spcBef>
            </a:pPr>
            <a:r>
              <a:rPr lang="en-US" b="0" i="1" dirty="0">
                <a:solidFill>
                  <a:srgbClr val="000000"/>
                </a:solidFill>
                <a:effectLst/>
                <a:highlight>
                  <a:srgbClr val="FFFFFF"/>
                </a:highlight>
              </a:rPr>
              <a:t>“Proud,” “Haughty,” “Scoffer,” are his names, who acts with insolent </a:t>
            </a:r>
            <a:r>
              <a:rPr lang="en-US" b="1" i="1" dirty="0">
                <a:solidFill>
                  <a:srgbClr val="000000"/>
                </a:solidFill>
                <a:effectLst/>
                <a:highlight>
                  <a:srgbClr val="FFFFFF"/>
                </a:highlight>
              </a:rPr>
              <a:t>pride</a:t>
            </a:r>
            <a:r>
              <a:rPr lang="en-US" b="0" i="1" dirty="0">
                <a:solidFill>
                  <a:srgbClr val="000000"/>
                </a:solidFill>
                <a:effectLst/>
                <a:highlight>
                  <a:srgbClr val="FFFFFF"/>
                </a:highlight>
              </a:rPr>
              <a:t>.”</a:t>
            </a:r>
            <a:r>
              <a:rPr lang="en-US" i="1" dirty="0"/>
              <a:t> </a:t>
            </a:r>
            <a:r>
              <a:rPr lang="en-US" b="1" dirty="0">
                <a:solidFill>
                  <a:srgbClr val="FF0000"/>
                </a:solidFill>
              </a:rPr>
              <a:t>(Proverbs 21:24)</a:t>
            </a:r>
          </a:p>
          <a:p>
            <a:pPr>
              <a:spcBef>
                <a:spcPts val="0"/>
              </a:spcBef>
            </a:pPr>
            <a:r>
              <a:rPr lang="en-US" i="1" dirty="0">
                <a:highlight>
                  <a:srgbClr val="FFFFFF"/>
                </a:highlight>
              </a:rPr>
              <a:t>“The Lord, the God of their fathers, sent word to them again and again by His messengers, because He had compassion on His people and on His dwelling place; but they continually </a:t>
            </a:r>
            <a:r>
              <a:rPr lang="en-US" b="1" i="1" dirty="0">
                <a:highlight>
                  <a:srgbClr val="FFFFFF"/>
                </a:highlight>
              </a:rPr>
              <a:t>mocked</a:t>
            </a:r>
            <a:r>
              <a:rPr lang="en-US" i="1" dirty="0">
                <a:highlight>
                  <a:srgbClr val="FFFFFF"/>
                </a:highlight>
              </a:rPr>
              <a:t> the messengers of God, </a:t>
            </a:r>
            <a:r>
              <a:rPr lang="en-US" b="1" i="1" dirty="0">
                <a:highlight>
                  <a:srgbClr val="FFFFFF"/>
                </a:highlight>
              </a:rPr>
              <a:t>despised</a:t>
            </a:r>
            <a:r>
              <a:rPr lang="en-US" i="1" dirty="0">
                <a:highlight>
                  <a:srgbClr val="FFFFFF"/>
                </a:highlight>
              </a:rPr>
              <a:t> His words and </a:t>
            </a:r>
            <a:r>
              <a:rPr lang="en-US" b="1" i="1" dirty="0">
                <a:highlight>
                  <a:srgbClr val="FFFFFF"/>
                </a:highlight>
              </a:rPr>
              <a:t>scoffed</a:t>
            </a:r>
            <a:r>
              <a:rPr lang="en-US" i="1" dirty="0">
                <a:highlight>
                  <a:srgbClr val="FFFFFF"/>
                </a:highlight>
              </a:rPr>
              <a:t> at His prophets, until the wrath of the Lord arose against His people, until there was no remedy. Therefore He brought up against them the king of the Chaldeans who slew their young men with the sword in the house of their sanctuary, and had no compassion on young man or virgin, old man or infirm; He gave them all into his hand.” </a:t>
            </a:r>
            <a:r>
              <a:rPr lang="en-US" b="1" dirty="0">
                <a:solidFill>
                  <a:srgbClr val="FF0000"/>
                </a:solidFill>
                <a:highlight>
                  <a:srgbClr val="FFFFFF"/>
                </a:highlight>
              </a:rPr>
              <a:t>(2 Chronicles 36:15-17)</a:t>
            </a:r>
          </a:p>
          <a:p>
            <a:pPr marL="0" marR="0">
              <a:spcBef>
                <a:spcPts val="0"/>
              </a:spcBef>
            </a:pPr>
            <a:endParaRPr lang="en-US" dirty="0">
              <a:effectLst/>
              <a:ea typeface="Times New Roman" panose="02020603050405020304" pitchFamily="18" charset="0"/>
              <a:cs typeface="Verdana" panose="020B0604030504040204" pitchFamily="34" charset="0"/>
            </a:endParaRPr>
          </a:p>
          <a:p>
            <a:pPr>
              <a:spcBef>
                <a:spcPts val="0"/>
              </a:spcBef>
            </a:pPr>
            <a:r>
              <a:rPr lang="en-US" i="1" dirty="0">
                <a:effectLst/>
                <a:ea typeface="Times New Roman" panose="02020603050405020304" pitchFamily="18" charset="0"/>
                <a:cs typeface="Verdana" panose="020B0604030504040204" pitchFamily="34" charset="0"/>
              </a:rPr>
              <a:t>“Fools </a:t>
            </a:r>
            <a:r>
              <a:rPr lang="en-US" b="1" i="1" dirty="0">
                <a:effectLst/>
                <a:ea typeface="Times New Roman" panose="02020603050405020304" pitchFamily="18" charset="0"/>
                <a:cs typeface="Verdana" panose="020B0604030504040204" pitchFamily="34" charset="0"/>
              </a:rPr>
              <a:t>mock</a:t>
            </a:r>
            <a:r>
              <a:rPr lang="en-US" i="1" dirty="0">
                <a:effectLst/>
                <a:ea typeface="Times New Roman" panose="02020603050405020304" pitchFamily="18" charset="0"/>
                <a:cs typeface="Verdana" panose="020B0604030504040204" pitchFamily="34" charset="0"/>
              </a:rPr>
              <a:t> at sin, but among the upright there is good </a:t>
            </a:r>
            <a:r>
              <a:rPr lang="en-US" i="1" dirty="0">
                <a:ea typeface="Times New Roman" panose="02020603050405020304" pitchFamily="18" charset="0"/>
                <a:cs typeface="Verdana" panose="020B0604030504040204" pitchFamily="34" charset="0"/>
              </a:rPr>
              <a:t>will.”</a:t>
            </a:r>
            <a:br>
              <a:rPr lang="en-US" i="1" dirty="0">
                <a:ea typeface="Times New Roman" panose="02020603050405020304" pitchFamily="18" charset="0"/>
                <a:cs typeface="Verdana" panose="020B0604030504040204" pitchFamily="34" charset="0"/>
              </a:rPr>
            </a:br>
            <a:r>
              <a:rPr lang="en-US" b="1" dirty="0">
                <a:solidFill>
                  <a:srgbClr val="FF0000"/>
                </a:solidFill>
                <a:ea typeface="Times New Roman" panose="02020603050405020304" pitchFamily="18" charset="0"/>
                <a:cs typeface="Verdana" panose="020B0604030504040204" pitchFamily="34" charset="0"/>
              </a:rPr>
              <a:t>(Proverbs 14:9)</a:t>
            </a:r>
            <a:endParaRPr lang="en-US" b="1" dirty="0">
              <a:solidFill>
                <a:srgbClr val="FF0000"/>
              </a:solidFill>
              <a:effectLst/>
              <a:ea typeface="Times New Roman" panose="02020603050405020304" pitchFamily="18" charset="0"/>
              <a:cs typeface="Verdana" panose="020B0604030504040204" pitchFamily="34" charset="0"/>
            </a:endParaRPr>
          </a:p>
        </p:txBody>
      </p:sp>
    </p:spTree>
    <p:extLst>
      <p:ext uri="{BB962C8B-B14F-4D97-AF65-F5344CB8AC3E}">
        <p14:creationId xmlns:p14="http://schemas.microsoft.com/office/powerpoint/2010/main" val="259188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206554"/>
          </a:xfrm>
        </p:spPr>
        <p:txBody>
          <a:bodyPr>
            <a:spAutoFit/>
          </a:bodyPr>
          <a:lstStyle/>
          <a:p>
            <a:pPr algn="l"/>
            <a:r>
              <a:rPr lang="en-US" sz="4000" dirty="0"/>
              <a:t>God will not be mocked!</a:t>
            </a:r>
          </a:p>
          <a:p>
            <a:r>
              <a:rPr lang="en-US" sz="4000" b="0" i="1" dirty="0">
                <a:solidFill>
                  <a:srgbClr val="000000"/>
                </a:solidFill>
                <a:effectLst/>
                <a:highlight>
                  <a:srgbClr val="FFFFFF"/>
                </a:highlight>
              </a:rPr>
              <a:t>“Do not be deceived, God is not mocked; for whatever a man sows, this he will also reap. For the one who sows to his own flesh will from the flesh reap corruption, but the one who sows to the Spirit will from the Spirit reap eternal life.</a:t>
            </a:r>
            <a:r>
              <a:rPr lang="en-US" sz="4000" i="1" dirty="0">
                <a:highlight>
                  <a:srgbClr val="FFFFFF"/>
                </a:highlight>
              </a:rPr>
              <a:t>” </a:t>
            </a:r>
            <a:br>
              <a:rPr lang="en-US" sz="4000" i="1" dirty="0">
                <a:highlight>
                  <a:srgbClr val="FFFFFF"/>
                </a:highlight>
              </a:rPr>
            </a:br>
            <a:r>
              <a:rPr lang="en-US" sz="4000" b="1" dirty="0">
                <a:solidFill>
                  <a:srgbClr val="FF0000"/>
                </a:solidFill>
                <a:highlight>
                  <a:srgbClr val="FFFFFF"/>
                </a:highlight>
              </a:rPr>
              <a:t>(Galatians 6:7-8)</a:t>
            </a:r>
            <a:endParaRPr lang="en-US" sz="4000" b="1" i="1" dirty="0">
              <a:solidFill>
                <a:srgbClr val="FF0000"/>
              </a:solidFill>
              <a:highlight>
                <a:srgbClr val="FFFFFF"/>
              </a:highlight>
            </a:endParaRPr>
          </a:p>
        </p:txBody>
      </p:sp>
    </p:spTree>
    <p:extLst>
      <p:ext uri="{BB962C8B-B14F-4D97-AF65-F5344CB8AC3E}">
        <p14:creationId xmlns:p14="http://schemas.microsoft.com/office/powerpoint/2010/main" val="315052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775664"/>
            <a:ext cx="8431398" cy="5705152"/>
          </a:xfrm>
        </p:spPr>
        <p:txBody>
          <a:bodyPr>
            <a:spAutoFit/>
          </a:bodyPr>
          <a:lstStyle/>
          <a:p>
            <a:pPr algn="l"/>
            <a:r>
              <a:rPr lang="en-US" sz="3200" dirty="0"/>
              <a:t>What does the Bible say about the</a:t>
            </a:r>
            <a:r>
              <a:rPr lang="en-US" sz="3200" b="1" dirty="0"/>
              <a:t> </a:t>
            </a:r>
            <a:r>
              <a:rPr lang="en-US" sz="3200" dirty="0"/>
              <a:t>Rainbow</a:t>
            </a:r>
            <a:r>
              <a:rPr lang="en-US" sz="3200" b="0" dirty="0">
                <a:solidFill>
                  <a:srgbClr val="000000"/>
                </a:solidFill>
                <a:effectLst/>
                <a:highlight>
                  <a:srgbClr val="FFFFFF"/>
                </a:highlight>
              </a:rPr>
              <a:t>?</a:t>
            </a:r>
          </a:p>
          <a:p>
            <a:r>
              <a:rPr lang="en-US" sz="2600" i="1" dirty="0">
                <a:solidFill>
                  <a:srgbClr val="000000"/>
                </a:solidFill>
                <a:highlight>
                  <a:srgbClr val="FFFFFF"/>
                </a:highlight>
              </a:rPr>
              <a:t>“God said, ‘This is the sign of the covenant which I am making between Me and you and every living creature that is with you, for all successive generations; I set My bow in the cloud, and it shall be for a sign of a covenant between Me and the earth. It shall come about, when I bring a cloud over the earth, that the bow will be seen in the cloud, and I will remember My covenant, which is between Me and you and every living creature of all flesh; and never again shall the water become a flood to destroy all flesh. When the bow is in the cloud, then I will look upon it, to remember the everlasting covenant between God and every living creature of all flesh that is on the earth.’ And God said to Noah, ‘This is the sign of the covenant which I have established between Me and all flesh that is on the earth.’” </a:t>
            </a:r>
            <a:r>
              <a:rPr lang="en-US" sz="2600" b="1" dirty="0">
                <a:solidFill>
                  <a:srgbClr val="FF0000"/>
                </a:solidFill>
                <a:highlight>
                  <a:srgbClr val="FFFFFF"/>
                </a:highlight>
              </a:rPr>
              <a:t>(Genesis 9:12-17)</a:t>
            </a:r>
            <a:endParaRPr lang="en-US" sz="2600" b="1" dirty="0">
              <a:solidFill>
                <a:srgbClr val="FF0000"/>
              </a:solidFill>
            </a:endParaRPr>
          </a:p>
        </p:txBody>
      </p:sp>
    </p:spTree>
    <p:extLst>
      <p:ext uri="{BB962C8B-B14F-4D97-AF65-F5344CB8AC3E}">
        <p14:creationId xmlns:p14="http://schemas.microsoft.com/office/powerpoint/2010/main" val="294965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390194"/>
          </a:xfrm>
        </p:spPr>
        <p:txBody>
          <a:bodyPr>
            <a:spAutoFit/>
          </a:bodyPr>
          <a:lstStyle/>
          <a:p>
            <a:pPr algn="l"/>
            <a:r>
              <a:rPr lang="en-US" sz="2800" dirty="0"/>
              <a:t>It is ironic that those who proudly practice the ungodly sin of homosexuality use the rainbow as their banner signifying tolerance and acceptance of every form of sexual perversion. </a:t>
            </a:r>
          </a:p>
          <a:p>
            <a:pPr algn="l"/>
            <a:r>
              <a:rPr lang="en-US" sz="2800" dirty="0"/>
              <a:t>The rainbow was created by God as a sign of His eternal covenant with every living creature on the earth that He would never again destroy the earth with water (which He did because </a:t>
            </a:r>
            <a:r>
              <a:rPr lang="en-US" sz="2800" i="1" dirty="0"/>
              <a:t>“the wickedness of man was great on the earth, and that every intent of the thoughts of his heart was only evil continually” </a:t>
            </a:r>
            <a:r>
              <a:rPr lang="en-US" sz="2800" dirty="0"/>
              <a:t>(Genesis 6:5)). </a:t>
            </a:r>
          </a:p>
          <a:p>
            <a:pPr algn="l"/>
            <a:r>
              <a:rPr lang="en-US" sz="2800" dirty="0"/>
              <a:t>Both the Flood and Sodom and Gomorrah are used to illustrate the righteous judgment of God to condemn the wicked and to rescue the godly.</a:t>
            </a:r>
          </a:p>
        </p:txBody>
      </p:sp>
    </p:spTree>
    <p:extLst>
      <p:ext uri="{BB962C8B-B14F-4D97-AF65-F5344CB8AC3E}">
        <p14:creationId xmlns:p14="http://schemas.microsoft.com/office/powerpoint/2010/main" val="131294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410712"/>
          </a:xfrm>
        </p:spPr>
        <p:txBody>
          <a:bodyPr>
            <a:spAutoFit/>
          </a:bodyPr>
          <a:lstStyle/>
          <a:p>
            <a:r>
              <a:rPr lang="en-US" i="1" dirty="0"/>
              <a:t>“For if God did not spare angels when they sinned, but cast them into hell and committed them to pits of darkness, reserved for judgment; and did not spare the ancient world, but preserved Noah, a preacher of righteousness, with seven others, when He brought a flood upon the world of the ungodly; and if He condemned the cities of Sodom and Gomorrah to destruction by reducing them to ashes, having made them an </a:t>
            </a:r>
            <a:r>
              <a:rPr lang="en-US" b="1" i="1" dirty="0"/>
              <a:t>example to those who would live ungodly lives thereafter</a:t>
            </a:r>
            <a:r>
              <a:rPr lang="en-US" i="1" dirty="0"/>
              <a:t>; and if He rescued righteous Lot, oppressed by the sensual conduct of unprincipled men (for by what he saw and heard that righteous man, while living among them, felt his righteous soul tormented day after day by their lawless deeds), then the Lord knows how to rescue the godly from temptation, and to keep the unrighteous under punishment for the day of judgment, and especially those who indulge the flesh in its corrupt desires and despise authority.”</a:t>
            </a:r>
            <a:br>
              <a:rPr lang="en-US" i="1" dirty="0"/>
            </a:br>
            <a:r>
              <a:rPr lang="en-US" b="1" dirty="0">
                <a:solidFill>
                  <a:srgbClr val="FF0000"/>
                </a:solidFill>
              </a:rPr>
              <a:t>(2 Peter 2:4-10a)</a:t>
            </a:r>
          </a:p>
        </p:txBody>
      </p:sp>
    </p:spTree>
    <p:extLst>
      <p:ext uri="{BB962C8B-B14F-4D97-AF65-F5344CB8AC3E}">
        <p14:creationId xmlns:p14="http://schemas.microsoft.com/office/powerpoint/2010/main" val="1229212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63951"/>
            <a:ext cx="8431398" cy="5886985"/>
          </a:xfrm>
        </p:spPr>
        <p:txBody>
          <a:bodyPr>
            <a:spAutoFit/>
          </a:bodyPr>
          <a:lstStyle/>
          <a:p>
            <a:pPr algn="l"/>
            <a:r>
              <a:rPr lang="en-US" sz="3200" dirty="0"/>
              <a:t>The rainbow also reminds us that the Almighty God who once destroyed the earth by water has also promised to destroy it again … by fire!</a:t>
            </a:r>
          </a:p>
          <a:p>
            <a:r>
              <a:rPr lang="en-US" i="1" dirty="0"/>
              <a:t>“</a:t>
            </a:r>
            <a:r>
              <a:rPr lang="en-US" sz="2600" i="1" dirty="0"/>
              <a:t>Know this first of all, that in the last days mockers will come with their mocking, following after their own lusts, and saying, ‘Where is the promise of His coming? For ever since the fathers fell asleep, all continues just as it was from the beginning of creation.’ For when they maintain this, it escapes their notice that by the word of God the heavens existed long ago and the earth was formed out of water and by water, through which the world at that time was destroyed, being flooded with water. But by His word the present heavens and earth are being reserved for fire, kept for the day of judgment and destruction of ungodly men.”</a:t>
            </a:r>
            <a:br>
              <a:rPr lang="en-US" sz="2600" i="1" dirty="0"/>
            </a:br>
            <a:r>
              <a:rPr lang="en-US" sz="2600" b="1" dirty="0">
                <a:solidFill>
                  <a:srgbClr val="FF0000"/>
                </a:solidFill>
              </a:rPr>
              <a:t>(2 Peter 3:3-7)</a:t>
            </a:r>
          </a:p>
        </p:txBody>
      </p:sp>
    </p:spTree>
    <p:extLst>
      <p:ext uri="{BB962C8B-B14F-4D97-AF65-F5344CB8AC3E}">
        <p14:creationId xmlns:p14="http://schemas.microsoft.com/office/powerpoint/2010/main" val="53882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690813"/>
            <a:ext cx="8431398" cy="6113584"/>
          </a:xfrm>
        </p:spPr>
        <p:txBody>
          <a:bodyPr>
            <a:spAutoFit/>
          </a:bodyPr>
          <a:lstStyle/>
          <a:p>
            <a:pPr algn="l"/>
            <a:r>
              <a:rPr lang="en-US" sz="3200" dirty="0"/>
              <a:t>The rainbow reminds that God is in control and that He expects us to be holy and godly.</a:t>
            </a:r>
          </a:p>
          <a:p>
            <a:r>
              <a:rPr lang="en-US" i="1" dirty="0"/>
              <a:t>“</a:t>
            </a:r>
            <a:r>
              <a:rPr lang="en-US" sz="2600" i="1" dirty="0"/>
              <a:t>But do not let this one fact escape your notice, beloved, that with the Lord one day is like a thousand years, and a thousand years like one day. The Lord is not slow about His promise, as some count slowness, but is patient toward you, </a:t>
            </a:r>
            <a:r>
              <a:rPr lang="en-US" sz="2600" b="1" i="1" dirty="0"/>
              <a:t>not wishing for any to perish but for all to come to repentance</a:t>
            </a:r>
            <a:r>
              <a:rPr lang="en-US" sz="2600" i="1" dirty="0"/>
              <a:t>. But the day of the Lord will come like a thief, in which the heavens will pass away with a roar and the elements will be destroyed with intense heat, and the earth and its works will be burned up. Since all these things are to be destroyed in this way, what sort of people ought you to be in holy conduct and godliness, looking for and hastening the coming of the day of God, because of which the heavens will be destroyed by burning, and the elements will melt with intense heat!” </a:t>
            </a:r>
            <a:r>
              <a:rPr lang="en-US" sz="2600" b="1" dirty="0">
                <a:solidFill>
                  <a:srgbClr val="FF0000"/>
                </a:solidFill>
              </a:rPr>
              <a:t>(2 Peter 3:8-12)</a:t>
            </a:r>
          </a:p>
        </p:txBody>
      </p:sp>
    </p:spTree>
    <p:extLst>
      <p:ext uri="{BB962C8B-B14F-4D97-AF65-F5344CB8AC3E}">
        <p14:creationId xmlns:p14="http://schemas.microsoft.com/office/powerpoint/2010/main" val="24566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485578" y="630622"/>
            <a:ext cx="8172844" cy="757130"/>
          </a:xfrm>
        </p:spPr>
        <p:txBody>
          <a:bodyPr>
            <a:spAutoFit/>
          </a:bodyPr>
          <a:lstStyle/>
          <a:p>
            <a:pPr algn="l"/>
            <a:r>
              <a:rPr lang="en-US" dirty="0"/>
              <a:t>This flyer was recently posted at a Canadian elementary school to promote an “inclusiveness training” seminar:</a:t>
            </a:r>
          </a:p>
        </p:txBody>
      </p:sp>
      <p:pic>
        <p:nvPicPr>
          <p:cNvPr id="5" name="Picture 4">
            <a:extLst>
              <a:ext uri="{FF2B5EF4-FFF2-40B4-BE49-F238E27FC236}">
                <a16:creationId xmlns:a16="http://schemas.microsoft.com/office/drawing/2014/main" id="{4BEE56D4-6310-DBA3-7475-1E9F2AAC5440}"/>
              </a:ext>
            </a:extLst>
          </p:cNvPr>
          <p:cNvPicPr>
            <a:picLocks noChangeAspect="1"/>
          </p:cNvPicPr>
          <p:nvPr/>
        </p:nvPicPr>
        <p:blipFill>
          <a:blip r:embed="rId2"/>
          <a:stretch>
            <a:fillRect/>
          </a:stretch>
        </p:blipFill>
        <p:spPr>
          <a:xfrm>
            <a:off x="1797639" y="1399210"/>
            <a:ext cx="5548722" cy="5351725"/>
          </a:xfrm>
          <a:prstGeom prst="rect">
            <a:avLst/>
          </a:prstGeom>
        </p:spPr>
      </p:pic>
    </p:spTree>
    <p:extLst>
      <p:ext uri="{BB962C8B-B14F-4D97-AF65-F5344CB8AC3E}">
        <p14:creationId xmlns:p14="http://schemas.microsoft.com/office/powerpoint/2010/main" val="29373264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848327"/>
            <a:ext cx="8431398" cy="5334794"/>
          </a:xfrm>
        </p:spPr>
        <p:txBody>
          <a:bodyPr>
            <a:spAutoFit/>
          </a:bodyPr>
          <a:lstStyle/>
          <a:p>
            <a:pPr algn="l"/>
            <a:r>
              <a:rPr lang="en-US" sz="3200" dirty="0"/>
              <a:t>The inspired scriptures clearly teach that homosexuality is sinful, and those who practice it will be rejected by God. Nowhere does the Bible teach that man is incapable of choosing between good and evil.</a:t>
            </a:r>
          </a:p>
          <a:p>
            <a:pPr algn="l"/>
            <a:r>
              <a:rPr lang="en-US" sz="3200" dirty="0"/>
              <a:t>Man </a:t>
            </a:r>
            <a:r>
              <a:rPr lang="en-US" sz="3200" i="1" u="sng" dirty="0"/>
              <a:t>always</a:t>
            </a:r>
            <a:r>
              <a:rPr lang="en-US" sz="3200" dirty="0"/>
              <a:t> has a choice.</a:t>
            </a:r>
          </a:p>
          <a:p>
            <a:r>
              <a:rPr lang="en-US" sz="2800" i="1" dirty="0"/>
              <a:t>“If it is disagreeable in your sight to serve the Lord, choose for yourselves today whom you will serve: whether the gods which your fathers served which were beyond the River, or the gods of the Amorites in whose land you are living; but as for me and my house, we will serve the Lord.”</a:t>
            </a:r>
            <a:r>
              <a:rPr lang="en-US" sz="2800" dirty="0"/>
              <a:t> </a:t>
            </a:r>
            <a:r>
              <a:rPr lang="en-US" sz="2800" b="1" dirty="0">
                <a:solidFill>
                  <a:srgbClr val="FF0000"/>
                </a:solidFill>
              </a:rPr>
              <a:t>(Joshua 24:15)</a:t>
            </a:r>
          </a:p>
        </p:txBody>
      </p:sp>
    </p:spTree>
    <p:extLst>
      <p:ext uri="{BB962C8B-B14F-4D97-AF65-F5344CB8AC3E}">
        <p14:creationId xmlns:p14="http://schemas.microsoft.com/office/powerpoint/2010/main" val="148685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772652"/>
            <a:ext cx="8431398" cy="5518434"/>
          </a:xfrm>
        </p:spPr>
        <p:txBody>
          <a:bodyPr>
            <a:spAutoFit/>
          </a:bodyPr>
          <a:lstStyle/>
          <a:p>
            <a:pPr algn="l"/>
            <a:r>
              <a:rPr lang="en-US" sz="2600" dirty="0"/>
              <a:t>All accountable beings will give an answer to God for the choices they make, whether righteous or unrighteous.</a:t>
            </a:r>
          </a:p>
          <a:p>
            <a:r>
              <a:rPr lang="en-US" i="1" dirty="0"/>
              <a:t>“Let us hear the conclusion of the whole matter: Fear God and keep His commandments, for this is man’s all. For God will bring every work into judgment, including every secret thing, whether good or evil.” </a:t>
            </a:r>
            <a:r>
              <a:rPr lang="en-US" b="1" dirty="0">
                <a:solidFill>
                  <a:srgbClr val="FF0000"/>
                </a:solidFill>
              </a:rPr>
              <a:t>(Ecclesiastes 12:13-14 NKJV)</a:t>
            </a:r>
          </a:p>
          <a:p>
            <a:r>
              <a:rPr lang="en-US" i="1" dirty="0"/>
              <a:t>“No temptation has overtaken you but such as is common to man; and God is faithful, who will not allow you to be tempted beyond what you are able, but with the temptation will provide the way of escape also, so that you will be able to endure it.” </a:t>
            </a:r>
            <a:br>
              <a:rPr lang="en-US" i="1" dirty="0"/>
            </a:br>
            <a:r>
              <a:rPr lang="en-US" b="1" dirty="0">
                <a:solidFill>
                  <a:srgbClr val="FF0000"/>
                </a:solidFill>
              </a:rPr>
              <a:t>(I Corinthians 10:13) </a:t>
            </a:r>
          </a:p>
          <a:p>
            <a:r>
              <a:rPr lang="en-US" i="1" dirty="0"/>
              <a:t>“For we must all appear before the judgment seat of Christ, so that each one may be recompensed for his deeds in the body, according to what he has done, whether good or bad.”</a:t>
            </a:r>
            <a:br>
              <a:rPr lang="en-US" dirty="0"/>
            </a:br>
            <a:r>
              <a:rPr lang="en-US" b="1" dirty="0">
                <a:solidFill>
                  <a:srgbClr val="FF0000"/>
                </a:solidFill>
              </a:rPr>
              <a:t>(2 Corinthians 5:10) </a:t>
            </a:r>
          </a:p>
        </p:txBody>
      </p:sp>
    </p:spTree>
    <p:extLst>
      <p:ext uri="{BB962C8B-B14F-4D97-AF65-F5344CB8AC3E}">
        <p14:creationId xmlns:p14="http://schemas.microsoft.com/office/powerpoint/2010/main" val="326599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772652"/>
            <a:ext cx="8431398" cy="6085348"/>
          </a:xfrm>
        </p:spPr>
        <p:txBody>
          <a:bodyPr>
            <a:spAutoFit/>
          </a:bodyPr>
          <a:lstStyle/>
          <a:p>
            <a:r>
              <a:rPr lang="en-US" sz="3200" dirty="0"/>
              <a:t>Conclusion</a:t>
            </a:r>
          </a:p>
          <a:p>
            <a:pPr algn="l"/>
            <a:r>
              <a:rPr lang="en-US" sz="2800" dirty="0"/>
              <a:t>It has been said that truth sounds like hate to those who hate truth. As Christians, we are members of His church, described as a pillar and support of the truth.</a:t>
            </a:r>
          </a:p>
          <a:p>
            <a:r>
              <a:rPr lang="en-US" sz="2600" i="1" dirty="0"/>
              <a:t>“… but in case I am delayed, I write so that you will know how one ought to conduct himself in the household of God, which is the church of the living God, the pillar and support of the truth.” </a:t>
            </a:r>
            <a:r>
              <a:rPr lang="en-US" sz="2600" b="1" dirty="0">
                <a:solidFill>
                  <a:srgbClr val="FF0000"/>
                </a:solidFill>
              </a:rPr>
              <a:t>(1 Timothy 3:15)</a:t>
            </a:r>
          </a:p>
          <a:p>
            <a:pPr algn="l"/>
            <a:r>
              <a:rPr lang="en-US" sz="2800" dirty="0"/>
              <a:t>However, we must not hate sinners, but we must speak the truth in love!</a:t>
            </a:r>
          </a:p>
          <a:p>
            <a:r>
              <a:rPr lang="en-US" i="1" dirty="0"/>
              <a:t>“As a result, we are no longer to be children, tossed here and there by waves and carried about by every wind of doctrine, by the trickery of men, by craftiness in deceitful scheming; but </a:t>
            </a:r>
            <a:r>
              <a:rPr lang="en-US" b="1" i="1" dirty="0"/>
              <a:t>speaking the truth in love</a:t>
            </a:r>
            <a:r>
              <a:rPr lang="en-US" i="1" dirty="0"/>
              <a:t>, we are to grow up in all aspects into Him who is the head, even Christ ...” </a:t>
            </a:r>
            <a:r>
              <a:rPr lang="en-US" b="1" dirty="0">
                <a:solidFill>
                  <a:srgbClr val="FF0000"/>
                </a:solidFill>
              </a:rPr>
              <a:t>(Ephesians 4:14-15) </a:t>
            </a:r>
          </a:p>
        </p:txBody>
      </p:sp>
    </p:spTree>
    <p:extLst>
      <p:ext uri="{BB962C8B-B14F-4D97-AF65-F5344CB8AC3E}">
        <p14:creationId xmlns:p14="http://schemas.microsoft.com/office/powerpoint/2010/main" val="330605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772652"/>
            <a:ext cx="8431398" cy="6085348"/>
          </a:xfrm>
        </p:spPr>
        <p:txBody>
          <a:bodyPr>
            <a:spAutoFit/>
          </a:bodyPr>
          <a:lstStyle/>
          <a:p>
            <a:r>
              <a:rPr lang="en-US" sz="3200" dirty="0"/>
              <a:t>Conclusion</a:t>
            </a:r>
          </a:p>
          <a:p>
            <a:pPr algn="l"/>
            <a:r>
              <a:rPr lang="en-US" dirty="0"/>
              <a:t>The body of a Christian is to be “a living and holy sacrifice.” </a:t>
            </a:r>
          </a:p>
          <a:p>
            <a:r>
              <a:rPr lang="en-US" i="1" dirty="0"/>
              <a:t>“Therefore I urge you, brethren, by the mercies of God, to present your bodies a living and holy sacrifice, acceptable to God, which is your spiritual service of worship. And do not be conformed to this world, but be transformed by the renewing of your mind, so that you may prove what the will of God is, that which is good and acceptable and perfect.” </a:t>
            </a:r>
            <a:r>
              <a:rPr lang="en-US" b="1" dirty="0">
                <a:solidFill>
                  <a:srgbClr val="FF0000"/>
                </a:solidFill>
              </a:rPr>
              <a:t>(Romans 12:1-2)</a:t>
            </a:r>
          </a:p>
          <a:p>
            <a:pPr algn="l"/>
            <a:r>
              <a:rPr lang="en-US" dirty="0"/>
              <a:t>Our bodies are to be used for the glory of God, not to satisfy the lusts of the flesh. Christians must stand opposed to the lie that homosexuals are “born that way,” and teach the truth that homosexuals choose that lifestyle and have willfully become servants of sin! What are the wages of such conduct? Spiritual death.</a:t>
            </a:r>
          </a:p>
          <a:p>
            <a:r>
              <a:rPr lang="en-US" i="1" dirty="0"/>
              <a:t>“For the wages of sin is death, but the free gift of God is eternal life in Christ Jesus our Lord.” </a:t>
            </a:r>
            <a:r>
              <a:rPr lang="en-US" b="1" dirty="0">
                <a:solidFill>
                  <a:srgbClr val="FF0000"/>
                </a:solidFill>
              </a:rPr>
              <a:t>(Romans 6:23) </a:t>
            </a:r>
          </a:p>
        </p:txBody>
      </p:sp>
    </p:spTree>
    <p:extLst>
      <p:ext uri="{BB962C8B-B14F-4D97-AF65-F5344CB8AC3E}">
        <p14:creationId xmlns:p14="http://schemas.microsoft.com/office/powerpoint/2010/main" val="227207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772652"/>
            <a:ext cx="8431398" cy="5241435"/>
          </a:xfrm>
        </p:spPr>
        <p:txBody>
          <a:bodyPr>
            <a:spAutoFit/>
          </a:bodyPr>
          <a:lstStyle/>
          <a:p>
            <a:r>
              <a:rPr lang="en-US" sz="3200" dirty="0"/>
              <a:t>Conclusion</a:t>
            </a:r>
          </a:p>
          <a:p>
            <a:pPr algn="l"/>
            <a:r>
              <a:rPr lang="en-US" dirty="0"/>
              <a:t>How are Christians to treat those who are lost in sin? Let us love their souls enough to teach them the truth that God will hold them accountable if they refuse to repent and obey the gospel.</a:t>
            </a:r>
          </a:p>
          <a:p>
            <a:r>
              <a:rPr lang="en-US" i="1" dirty="0"/>
              <a:t>“Therefore having overlooked the times of ignorance, God is now declaring to men that all people everywhere should </a:t>
            </a:r>
            <a:r>
              <a:rPr lang="en-US" b="1" i="1" dirty="0"/>
              <a:t>repent </a:t>
            </a:r>
            <a:r>
              <a:rPr lang="en-US" i="1" dirty="0"/>
              <a:t>…” </a:t>
            </a:r>
            <a:r>
              <a:rPr lang="en-US" b="1" dirty="0">
                <a:solidFill>
                  <a:srgbClr val="FF0000"/>
                </a:solidFill>
              </a:rPr>
              <a:t>(Acts 17:30) </a:t>
            </a:r>
          </a:p>
          <a:p>
            <a:r>
              <a:rPr lang="en-US" b="0" i="1" dirty="0">
                <a:solidFill>
                  <a:srgbClr val="000000"/>
                </a:solidFill>
                <a:effectLst/>
                <a:highlight>
                  <a:srgbClr val="FFFFFF"/>
                </a:highlight>
              </a:rPr>
              <a:t>“For after all it is only just for God to repay with affliction those who afflict you, and to give relief to you who are afflicted and to us as well when the Lord Jesus will be revealed from heaven with His mighty angels in flaming fire, dealing out retribution to those who do not know God and to those who do not </a:t>
            </a:r>
            <a:r>
              <a:rPr lang="en-US" b="1" i="1" dirty="0">
                <a:solidFill>
                  <a:srgbClr val="000000"/>
                </a:solidFill>
                <a:effectLst/>
                <a:highlight>
                  <a:srgbClr val="FFFFFF"/>
                </a:highlight>
              </a:rPr>
              <a:t>obey the gospel </a:t>
            </a:r>
            <a:r>
              <a:rPr lang="en-US" b="0" i="1" dirty="0">
                <a:solidFill>
                  <a:srgbClr val="000000"/>
                </a:solidFill>
                <a:effectLst/>
                <a:highlight>
                  <a:srgbClr val="FFFFFF"/>
                </a:highlight>
              </a:rPr>
              <a:t>of our Lord Jesus.” </a:t>
            </a:r>
            <a:br>
              <a:rPr lang="en-US" b="0" i="1" dirty="0">
                <a:solidFill>
                  <a:srgbClr val="000000"/>
                </a:solidFill>
                <a:effectLst/>
                <a:highlight>
                  <a:srgbClr val="FFFFFF"/>
                </a:highlight>
              </a:rPr>
            </a:br>
            <a:r>
              <a:rPr lang="en-US" b="1" dirty="0">
                <a:solidFill>
                  <a:srgbClr val="FF0000"/>
                </a:solidFill>
              </a:rPr>
              <a:t>(2 Thessalonians 1:6-9)</a:t>
            </a:r>
          </a:p>
        </p:txBody>
      </p:sp>
    </p:spTree>
    <p:extLst>
      <p:ext uri="{BB962C8B-B14F-4D97-AF65-F5344CB8AC3E}">
        <p14:creationId xmlns:p14="http://schemas.microsoft.com/office/powerpoint/2010/main" val="148019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6301" y="772652"/>
            <a:ext cx="8431398" cy="5573834"/>
          </a:xfrm>
        </p:spPr>
        <p:txBody>
          <a:bodyPr>
            <a:spAutoFit/>
          </a:bodyPr>
          <a:lstStyle/>
          <a:p>
            <a:r>
              <a:rPr lang="en-US" sz="3200" dirty="0"/>
              <a:t>Conclusion</a:t>
            </a:r>
          </a:p>
          <a:p>
            <a:pPr algn="l"/>
            <a:r>
              <a:rPr lang="en-US" sz="3000" dirty="0"/>
              <a:t>We pray that all homosexuals will be willing to search and study the Scriptures and learn about God’s grace, His mercy, and His plan to save man from eternal judgment through repentance.</a:t>
            </a:r>
          </a:p>
          <a:p>
            <a:r>
              <a:rPr lang="en-US" i="1" dirty="0"/>
              <a:t>“… that they should repent and turn to God, performing deeds appropriate to repentance.” </a:t>
            </a:r>
            <a:r>
              <a:rPr lang="en-US" b="1" dirty="0">
                <a:solidFill>
                  <a:srgbClr val="FF0000"/>
                </a:solidFill>
              </a:rPr>
              <a:t>(Acts 26:20b)</a:t>
            </a:r>
          </a:p>
          <a:p>
            <a:r>
              <a:rPr lang="en-US" i="1" dirty="0"/>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 </a:t>
            </a:r>
            <a:r>
              <a:rPr lang="en-US" b="1" dirty="0">
                <a:solidFill>
                  <a:srgbClr val="FF0000"/>
                </a:solidFill>
              </a:rPr>
              <a:t>(Titus 2:11-14)</a:t>
            </a:r>
            <a:endParaRPr lang="en-US" b="1" i="1" dirty="0">
              <a:solidFill>
                <a:srgbClr val="FF0000"/>
              </a:solidFill>
            </a:endParaRPr>
          </a:p>
        </p:txBody>
      </p:sp>
    </p:spTree>
    <p:extLst>
      <p:ext uri="{BB962C8B-B14F-4D97-AF65-F5344CB8AC3E}">
        <p14:creationId xmlns:p14="http://schemas.microsoft.com/office/powerpoint/2010/main" val="268125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B609-4D8D-1817-B70E-8A87CEBBFFE1}"/>
              </a:ext>
            </a:extLst>
          </p:cNvPr>
          <p:cNvSpPr>
            <a:spLocks noGrp="1"/>
          </p:cNvSpPr>
          <p:nvPr>
            <p:ph type="title"/>
          </p:nvPr>
        </p:nvSpPr>
        <p:spPr>
          <a:xfrm>
            <a:off x="186489" y="434153"/>
            <a:ext cx="8793881" cy="701731"/>
          </a:xfrm>
        </p:spPr>
        <p:txBody>
          <a:bodyPr wrap="square" rtlCol="0">
            <a:spAutoFit/>
          </a:bodyPr>
          <a:lstStyle/>
          <a:p>
            <a:pPr algn="ctr" fontAlgn="auto">
              <a:spcAft>
                <a:spcPts val="0"/>
              </a:spcAft>
              <a:defRPr/>
            </a:pPr>
            <a:r>
              <a:rPr b="1" dirty="0">
                <a:latin typeface="Verdana" panose="020B0604030504040204" pitchFamily="34" charset="0"/>
                <a:ea typeface="Verdana" panose="020B0604030504040204" pitchFamily="34" charset="0"/>
              </a:rPr>
              <a:t>HOW TO OBEY THE GOSPEL</a:t>
            </a:r>
          </a:p>
        </p:txBody>
      </p:sp>
      <p:sp>
        <p:nvSpPr>
          <p:cNvPr id="7" name="Rectangle 3">
            <a:extLst>
              <a:ext uri="{FF2B5EF4-FFF2-40B4-BE49-F238E27FC236}">
                <a16:creationId xmlns:a16="http://schemas.microsoft.com/office/drawing/2014/main" id="{FDD88E87-8782-A6C4-3C64-E0C25A9654E4}"/>
              </a:ext>
            </a:extLst>
          </p:cNvPr>
          <p:cNvSpPr txBox="1">
            <a:spLocks noChangeArrowheads="1"/>
          </p:cNvSpPr>
          <p:nvPr/>
        </p:nvSpPr>
        <p:spPr bwMode="auto">
          <a:xfrm>
            <a:off x="304800" y="1462274"/>
            <a:ext cx="8534400" cy="5683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900"/>
              </a:spcBef>
              <a:buClr>
                <a:srgbClr val="262626"/>
              </a:buClr>
              <a:buFont typeface="Garamond" panose="02020404030301010803" pitchFamily="18" charset="0"/>
              <a:buChar char="◦"/>
              <a:defRPr>
                <a:solidFill>
                  <a:schemeClr val="tx1"/>
                </a:solidFill>
                <a:latin typeface="Century Gothic" panose="020B0502020202020204" pitchFamily="34" charset="0"/>
              </a:defRPr>
            </a:lvl1pPr>
            <a:lvl2pPr indent="-182563">
              <a:spcBef>
                <a:spcPts val="500"/>
              </a:spcBef>
              <a:buClr>
                <a:srgbClr val="262626"/>
              </a:buClr>
              <a:buFont typeface="Garamond" panose="02020404030301010803" pitchFamily="18" charset="0"/>
              <a:buChar char="◦"/>
              <a:defRPr sz="1600">
                <a:solidFill>
                  <a:schemeClr val="tx1"/>
                </a:solidFill>
                <a:latin typeface="Century Gothic" panose="020B0502020202020204" pitchFamily="34" charset="0"/>
              </a:defRPr>
            </a:lvl2pPr>
            <a:lvl3pPr marL="730250"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3pPr>
            <a:lvl4pPr marL="1004888"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4pPr>
            <a:lvl5pPr marL="1279525"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5pPr>
            <a:lvl6pPr marL="17367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6pPr>
            <a:lvl7pPr marL="21939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7pPr>
            <a:lvl8pPr marL="26511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8pPr>
            <a:lvl9pPr marL="31083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9pPr>
          </a:lstStyle>
          <a:p>
            <a:pPr defTabSz="914400" eaLnBrk="1" hangingPunct="1">
              <a:lnSpc>
                <a:spcPct val="90000"/>
              </a:lnSpc>
              <a:buFont typeface="Garamond" panose="02020404030301010803" pitchFamily="18" charset="0"/>
              <a:buNone/>
            </a:pPr>
            <a:r>
              <a:rPr lang="en-US" altLang="en-US" sz="2400" b="1" dirty="0"/>
              <a:t>Hear the word of God </a:t>
            </a:r>
            <a:r>
              <a:rPr lang="en-US" altLang="en-US" sz="2000" b="1" dirty="0">
                <a:solidFill>
                  <a:srgbClr val="FF0000"/>
                </a:solidFill>
              </a:rPr>
              <a:t>(2 Thessalonians 2:14-15; James 1:21)</a:t>
            </a:r>
            <a:br>
              <a:rPr lang="en-US" altLang="en-US" sz="2000" dirty="0"/>
            </a:br>
            <a:endParaRPr lang="en-US" altLang="en-US" sz="2400" dirty="0"/>
          </a:p>
          <a:p>
            <a:pPr defTabSz="914400" eaLnBrk="1" hangingPunct="1">
              <a:lnSpc>
                <a:spcPct val="90000"/>
              </a:lnSpc>
              <a:buFont typeface="Garamond" panose="02020404030301010803" pitchFamily="18" charset="0"/>
              <a:buNone/>
            </a:pPr>
            <a:r>
              <a:rPr lang="en-US" altLang="en-US" sz="2400" b="1" dirty="0"/>
              <a:t>Believe the gospel message </a:t>
            </a:r>
            <a:r>
              <a:rPr lang="en-US" altLang="en-US" sz="2000" b="1" dirty="0">
                <a:solidFill>
                  <a:srgbClr val="FF0000"/>
                </a:solidFill>
              </a:rPr>
              <a:t>(Hebrews 11:6; John 8:24)</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Repent of sins </a:t>
            </a:r>
            <a:r>
              <a:rPr lang="en-US" altLang="en-US" sz="2000" b="1" dirty="0">
                <a:solidFill>
                  <a:srgbClr val="FF0000"/>
                </a:solidFill>
              </a:rPr>
              <a:t>(Luke 13:3; Acts 17:30-31)</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Confess Jesus Christ </a:t>
            </a:r>
            <a:r>
              <a:rPr lang="en-US" altLang="en-US" sz="2400" b="1" dirty="0">
                <a:solidFill>
                  <a:srgbClr val="FF0000"/>
                </a:solidFill>
              </a:rPr>
              <a:t>(</a:t>
            </a:r>
            <a:r>
              <a:rPr lang="en-US" altLang="en-US" sz="2000" b="1" dirty="0">
                <a:solidFill>
                  <a:srgbClr val="FF0000"/>
                </a:solidFill>
              </a:rPr>
              <a:t>Romans 10:10; Matthew 10:32-33)</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Be Baptized </a:t>
            </a:r>
            <a:r>
              <a:rPr lang="en-US" altLang="en-US" sz="1900" b="1" dirty="0">
                <a:solidFill>
                  <a:srgbClr val="FF0000"/>
                </a:solidFill>
              </a:rPr>
              <a:t>(Galatians 3:26-27; Romans 6:3-4; Mark 16:16; Acts 2:38)</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Remain Obedient </a:t>
            </a:r>
            <a:r>
              <a:rPr lang="en-US" altLang="en-US" sz="2000" b="1" dirty="0">
                <a:solidFill>
                  <a:srgbClr val="FF0000"/>
                </a:solidFill>
              </a:rPr>
              <a:t>(Matthew 7:21; Revelation 2:10; Hebrews 3:12)</a:t>
            </a:r>
          </a:p>
          <a:p>
            <a:pPr defTabSz="914400" eaLnBrk="1" hangingPunct="1">
              <a:lnSpc>
                <a:spcPct val="90000"/>
              </a:lnSpc>
              <a:buFont typeface="Garamond" panose="02020404030301010803" pitchFamily="18" charset="0"/>
              <a:buNone/>
            </a:pPr>
            <a:endParaRPr lang="en-US" altLang="en-US" sz="2400" dirty="0"/>
          </a:p>
          <a:p>
            <a:pPr algn="ctr" defTabSz="914400" eaLnBrk="1" hangingPunct="1">
              <a:lnSpc>
                <a:spcPct val="90000"/>
              </a:lnSpc>
              <a:buFont typeface="Garamond" panose="02020404030301010803" pitchFamily="18" charset="0"/>
              <a:buNone/>
            </a:pPr>
            <a:endParaRPr lang="en-US" altLang="en-US"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1000"/>
                                        <p:tgtEl>
                                          <p:spTgt spid="7">
                                            <p:txEl>
                                              <p:pRg st="5" end="5"/>
                                            </p:txEl>
                                          </p:spTgt>
                                        </p:tgtEl>
                                      </p:cBhvr>
                                    </p:animEffect>
                                    <p:anim calcmode="lin" valueType="num">
                                      <p:cBhvr>
                                        <p:cTn id="2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1000"/>
                                        <p:tgtEl>
                                          <p:spTgt spid="7">
                                            <p:txEl>
                                              <p:pRg st="7" end="7"/>
                                            </p:txEl>
                                          </p:spTgt>
                                        </p:tgtEl>
                                      </p:cBhvr>
                                    </p:animEffect>
                                    <p:anim calcmode="lin" valueType="num">
                                      <p:cBhvr>
                                        <p:cTn id="3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1" nodeType="click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fade">
                                      <p:cBhvr>
                                        <p:cTn id="42" dur="1000"/>
                                        <p:tgtEl>
                                          <p:spTgt spid="7">
                                            <p:txEl>
                                              <p:pRg st="9" end="9"/>
                                            </p:txEl>
                                          </p:spTgt>
                                        </p:tgtEl>
                                      </p:cBhvr>
                                    </p:animEffect>
                                    <p:anim calcmode="lin" valueType="num">
                                      <p:cBhvr>
                                        <p:cTn id="4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7"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485578" y="863951"/>
            <a:ext cx="8172844" cy="5782792"/>
          </a:xfrm>
        </p:spPr>
        <p:txBody>
          <a:bodyPr>
            <a:spAutoFit/>
          </a:bodyPr>
          <a:lstStyle/>
          <a:p>
            <a:pPr algn="l"/>
            <a:r>
              <a:rPr lang="en-US" sz="3200" dirty="0"/>
              <a:t>God’s plan for the human family was instituted “in the beginning.”</a:t>
            </a:r>
          </a:p>
          <a:p>
            <a:r>
              <a:rPr lang="en-US" sz="2400" b="0" i="1" dirty="0">
                <a:solidFill>
                  <a:srgbClr val="000000"/>
                </a:solidFill>
                <a:effectLst/>
                <a:highlight>
                  <a:srgbClr val="FFFFFF"/>
                </a:highlight>
              </a:rPr>
              <a:t>“God created man in His own image, in the image of God He created him; male and female He created them. God blessed them; and God said to them, ‘Be fruitful and multiply, and fill the earth, and subdue it; and rule over the fish of the sea and over the birds of the sky and over every living thing that moves on the earth.’” </a:t>
            </a:r>
            <a:r>
              <a:rPr lang="en-US" sz="2400" b="1" i="0" dirty="0">
                <a:solidFill>
                  <a:srgbClr val="FF0000"/>
                </a:solidFill>
                <a:effectLst/>
                <a:highlight>
                  <a:srgbClr val="FFFFFF"/>
                </a:highlight>
              </a:rPr>
              <a:t>(Genesis 1:27-28) </a:t>
            </a:r>
          </a:p>
          <a:p>
            <a:pPr algn="l"/>
            <a:r>
              <a:rPr lang="en-US" sz="3200" dirty="0">
                <a:highlight>
                  <a:srgbClr val="FFFFFF"/>
                </a:highlight>
              </a:rPr>
              <a:t>“Gender identity” and “sexual preference” are man-made concepts, in direct opposition, and in rebellion to, God’s plan.</a:t>
            </a:r>
          </a:p>
          <a:p>
            <a:r>
              <a:rPr lang="en-US" i="1" dirty="0"/>
              <a:t>“For this reason a man shall leave his father and his mother, and be joined to his wife; and they shall become one flesh.”</a:t>
            </a:r>
            <a:br>
              <a:rPr lang="en-US" i="1" dirty="0"/>
            </a:br>
            <a:r>
              <a:rPr lang="en-US" b="1" dirty="0">
                <a:solidFill>
                  <a:srgbClr val="FF0000"/>
                </a:solidFill>
              </a:rPr>
              <a:t>(Genesis 2:24)</a:t>
            </a:r>
          </a:p>
        </p:txBody>
      </p:sp>
    </p:spTree>
    <p:extLst>
      <p:ext uri="{BB962C8B-B14F-4D97-AF65-F5344CB8AC3E}">
        <p14:creationId xmlns:p14="http://schemas.microsoft.com/office/powerpoint/2010/main" val="207077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288757" y="863951"/>
            <a:ext cx="8585735" cy="5743111"/>
          </a:xfrm>
        </p:spPr>
        <p:txBody>
          <a:bodyPr wrap="square">
            <a:spAutoFit/>
          </a:bodyPr>
          <a:lstStyle/>
          <a:p>
            <a:pPr algn="l">
              <a:spcBef>
                <a:spcPts val="0"/>
              </a:spcBef>
            </a:pPr>
            <a:r>
              <a:rPr lang="en-US" sz="3000" dirty="0"/>
              <a:t>Thus, from the beginning, the heterosexual relationship is the relationship established by God. </a:t>
            </a:r>
          </a:p>
          <a:p>
            <a:pPr>
              <a:spcBef>
                <a:spcPts val="0"/>
              </a:spcBef>
            </a:pPr>
            <a:r>
              <a:rPr lang="en-US" sz="2400" b="0" i="1" dirty="0">
                <a:solidFill>
                  <a:srgbClr val="000000"/>
                </a:solidFill>
                <a:effectLst/>
                <a:highlight>
                  <a:srgbClr val="FFFFFF"/>
                </a:highlight>
              </a:rPr>
              <a:t>“And He answered and said, ‘Have you not read that He who created them from the beginning made them male and female, and said, “</a:t>
            </a:r>
            <a:r>
              <a:rPr lang="en-US" sz="2400" b="0" i="1" cap="small" dirty="0">
                <a:solidFill>
                  <a:srgbClr val="000000"/>
                </a:solidFill>
                <a:effectLst/>
                <a:highlight>
                  <a:srgbClr val="FFFFFF"/>
                </a:highlight>
              </a:rPr>
              <a:t>For this reason a man shall leave his father and mother and be joined to his wife, and the two shall become one flesh</a:t>
            </a:r>
            <a:r>
              <a:rPr lang="en-US" sz="2400" b="0" i="1" dirty="0">
                <a:solidFill>
                  <a:srgbClr val="000000"/>
                </a:solidFill>
                <a:effectLst/>
                <a:highlight>
                  <a:srgbClr val="FFFFFF"/>
                </a:highlight>
              </a:rPr>
              <a:t>”? So they are no longer two, but one flesh. What therefore God has joined together, let no man separate.’” </a:t>
            </a:r>
            <a:r>
              <a:rPr lang="en-US" sz="2400" b="1" i="0" dirty="0">
                <a:solidFill>
                  <a:srgbClr val="FF0000"/>
                </a:solidFill>
                <a:effectLst/>
                <a:highlight>
                  <a:srgbClr val="FFFFFF"/>
                </a:highlight>
              </a:rPr>
              <a:t>(Matthew 19:4-6) </a:t>
            </a:r>
          </a:p>
          <a:p>
            <a:pPr algn="l">
              <a:spcBef>
                <a:spcPts val="0"/>
              </a:spcBef>
            </a:pPr>
            <a:r>
              <a:rPr lang="en-US" sz="3000" dirty="0">
                <a:highlight>
                  <a:srgbClr val="FFFFFF"/>
                </a:highlight>
              </a:rPr>
              <a:t>God’s plan for the human family is one man and one woman, for life.</a:t>
            </a:r>
          </a:p>
          <a:p>
            <a:pPr>
              <a:spcBef>
                <a:spcPts val="0"/>
              </a:spcBef>
            </a:pPr>
            <a:r>
              <a:rPr lang="en-US" i="1" dirty="0"/>
              <a:t>“For the married woman is bound by law to her husband while he is living; but if her husband dies, she is released from the law concerning the husband. So then, if while her husband is living she is joined to another man, she shall be called an adulteress; but if her husband dies, she is free from the law, so that she is not an adulteress though she is joined to another man.” </a:t>
            </a:r>
            <a:r>
              <a:rPr lang="en-US" b="1" dirty="0">
                <a:solidFill>
                  <a:srgbClr val="FF0000"/>
                </a:solidFill>
              </a:rPr>
              <a:t>(Romans 7:2-3)</a:t>
            </a:r>
          </a:p>
        </p:txBody>
      </p:sp>
    </p:spTree>
    <p:extLst>
      <p:ext uri="{BB962C8B-B14F-4D97-AF65-F5344CB8AC3E}">
        <p14:creationId xmlns:p14="http://schemas.microsoft.com/office/powerpoint/2010/main" val="134488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202131" y="940953"/>
            <a:ext cx="8624235" cy="5590761"/>
          </a:xfrm>
        </p:spPr>
        <p:txBody>
          <a:bodyPr wrap="square">
            <a:spAutoFit/>
          </a:bodyPr>
          <a:lstStyle/>
          <a:p>
            <a:pPr algn="l">
              <a:spcBef>
                <a:spcPts val="0"/>
              </a:spcBef>
            </a:pPr>
            <a:r>
              <a:rPr lang="en-US" sz="3500" dirty="0"/>
              <a:t>What does the Bible say about homosexuality?</a:t>
            </a:r>
          </a:p>
          <a:p>
            <a:pPr algn="l">
              <a:spcBef>
                <a:spcPts val="0"/>
              </a:spcBef>
            </a:pPr>
            <a:r>
              <a:rPr lang="en-US" sz="3200" dirty="0"/>
              <a:t>The sin was being practiced by most residents of Sodom and Gomorrah (Genesis 18:20-19:29). </a:t>
            </a:r>
          </a:p>
          <a:p>
            <a:pPr>
              <a:spcBef>
                <a:spcPts val="0"/>
              </a:spcBef>
            </a:pPr>
            <a:r>
              <a:rPr lang="en-US" sz="2600" i="1" dirty="0"/>
              <a:t>“Before they lay down, the men of the city, the men of Sodom, surrounded the house, both young and old, all the people from every quarter; and they called to Lot and said to him, ‘Where are the men who came to you tonight? Bring them out to us that we may have relations with them.’” </a:t>
            </a:r>
            <a:r>
              <a:rPr lang="en-US" sz="2600" b="1" dirty="0">
                <a:solidFill>
                  <a:srgbClr val="FF0000"/>
                </a:solidFill>
              </a:rPr>
              <a:t>(Genesis 19:4-5)</a:t>
            </a:r>
          </a:p>
          <a:p>
            <a:pPr algn="l">
              <a:spcBef>
                <a:spcPts val="0"/>
              </a:spcBef>
            </a:pPr>
            <a:r>
              <a:rPr lang="en-US" sz="3200" dirty="0"/>
              <a:t>After rescuing Lot and his family, God destroyed both cities with fire and brimstone.</a:t>
            </a:r>
          </a:p>
          <a:p>
            <a:pPr>
              <a:spcBef>
                <a:spcPts val="0"/>
              </a:spcBef>
            </a:pPr>
            <a:r>
              <a:rPr lang="en-US" sz="2600" b="0" i="1" dirty="0">
                <a:solidFill>
                  <a:srgbClr val="000000"/>
                </a:solidFill>
                <a:effectLst/>
                <a:highlight>
                  <a:srgbClr val="FFFFFF"/>
                </a:highlight>
              </a:rPr>
              <a:t>“</a:t>
            </a:r>
            <a:r>
              <a:rPr lang="en-US" sz="2600" b="0" i="1" dirty="0">
                <a:solidFill>
                  <a:srgbClr val="000000"/>
                </a:solidFill>
                <a:effectLst/>
                <a:highlight>
                  <a:srgbClr val="FFFFFF"/>
                </a:highlight>
                <a:latin typeface="system-ui"/>
              </a:rPr>
              <a:t>Then the </a:t>
            </a:r>
            <a:r>
              <a:rPr lang="en-US" sz="2600" b="0" i="1" cap="small" dirty="0">
                <a:solidFill>
                  <a:srgbClr val="000000"/>
                </a:solidFill>
                <a:effectLst/>
                <a:highlight>
                  <a:srgbClr val="FFFFFF"/>
                </a:highlight>
                <a:latin typeface="system-ui"/>
              </a:rPr>
              <a:t>Lord</a:t>
            </a:r>
            <a:r>
              <a:rPr lang="en-US" sz="2600" b="0" i="1" dirty="0">
                <a:solidFill>
                  <a:srgbClr val="000000"/>
                </a:solidFill>
                <a:effectLst/>
                <a:highlight>
                  <a:srgbClr val="FFFFFF"/>
                </a:highlight>
                <a:latin typeface="system-ui"/>
              </a:rPr>
              <a:t> rained on Sodom and Gomorrah brimstone and fire from the </a:t>
            </a:r>
            <a:r>
              <a:rPr lang="en-US" sz="2600" b="0" i="1" cap="small" dirty="0">
                <a:solidFill>
                  <a:srgbClr val="000000"/>
                </a:solidFill>
                <a:effectLst/>
                <a:highlight>
                  <a:srgbClr val="FFFFFF"/>
                </a:highlight>
                <a:latin typeface="system-ui"/>
              </a:rPr>
              <a:t>Lord</a:t>
            </a:r>
            <a:r>
              <a:rPr lang="en-US" sz="2600" b="0" i="1" dirty="0">
                <a:solidFill>
                  <a:srgbClr val="000000"/>
                </a:solidFill>
                <a:effectLst/>
                <a:highlight>
                  <a:srgbClr val="FFFFFF"/>
                </a:highlight>
                <a:latin typeface="system-ui"/>
              </a:rPr>
              <a:t> out of heaven, and He overthrew those cities, and all the valley, and all the inhabitants of the cities, and what grew on the ground.</a:t>
            </a:r>
            <a:r>
              <a:rPr lang="en-US" sz="2600" b="0" i="1" dirty="0">
                <a:solidFill>
                  <a:srgbClr val="000000"/>
                </a:solidFill>
                <a:effectLst/>
                <a:highlight>
                  <a:srgbClr val="FFFFFF"/>
                </a:highlight>
              </a:rPr>
              <a:t>” </a:t>
            </a:r>
            <a:r>
              <a:rPr lang="en-US" sz="2600" b="1" i="0" dirty="0">
                <a:solidFill>
                  <a:srgbClr val="FF0000"/>
                </a:solidFill>
                <a:effectLst/>
                <a:highlight>
                  <a:srgbClr val="FFFFFF"/>
                </a:highlight>
              </a:rPr>
              <a:t>(Genesis 19:24-25) </a:t>
            </a:r>
          </a:p>
        </p:txBody>
      </p:sp>
    </p:spTree>
    <p:extLst>
      <p:ext uri="{BB962C8B-B14F-4D97-AF65-F5344CB8AC3E}">
        <p14:creationId xmlns:p14="http://schemas.microsoft.com/office/powerpoint/2010/main" val="788682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173255" y="719576"/>
            <a:ext cx="8768614" cy="6103209"/>
          </a:xfrm>
        </p:spPr>
        <p:txBody>
          <a:bodyPr wrap="square">
            <a:spAutoFit/>
          </a:bodyPr>
          <a:lstStyle/>
          <a:p>
            <a:pPr algn="l">
              <a:spcBef>
                <a:spcPts val="0"/>
              </a:spcBef>
            </a:pPr>
            <a:r>
              <a:rPr lang="en-US" sz="3200" dirty="0"/>
              <a:t>God’s destruction of Sodom and Gomorrah is referenced dozens of times throughout the Old Testament, always denoting impending judgment. </a:t>
            </a:r>
          </a:p>
          <a:p>
            <a:pPr>
              <a:spcBef>
                <a:spcPts val="0"/>
              </a:spcBef>
            </a:pPr>
            <a:r>
              <a:rPr lang="en-US" sz="2600" i="1" dirty="0"/>
              <a:t>“As I live,” declares the Lord God, “Sodom, your sister and her daughters have not done as you and your daughters have done. Behold, this was the guilt of your sister Sodom: she and her daughters had arrogance (“pride” </a:t>
            </a:r>
            <a:r>
              <a:rPr lang="en-US" sz="2600" dirty="0"/>
              <a:t>NKJV</a:t>
            </a:r>
            <a:r>
              <a:rPr lang="en-US" sz="2600" i="1" dirty="0"/>
              <a:t>), abundant food and careless ease, but she did not help the poor and needy. Thus they were haughty and committed abominations before Me. Therefore I removed them when I saw it.” </a:t>
            </a:r>
            <a:br>
              <a:rPr lang="en-US" sz="2600" i="1" dirty="0"/>
            </a:br>
            <a:r>
              <a:rPr lang="en-US" sz="2600" b="1" dirty="0">
                <a:solidFill>
                  <a:srgbClr val="FF0000"/>
                </a:solidFill>
              </a:rPr>
              <a:t>(Ezekiel 16:48-50)</a:t>
            </a:r>
          </a:p>
          <a:p>
            <a:pPr>
              <a:spcBef>
                <a:spcPts val="0"/>
              </a:spcBef>
            </a:pPr>
            <a:r>
              <a:rPr lang="en-US" sz="2600" b="0" i="1" dirty="0">
                <a:solidFill>
                  <a:srgbClr val="000000"/>
                </a:solidFill>
                <a:effectLst/>
                <a:highlight>
                  <a:srgbClr val="FFFFFF"/>
                </a:highlight>
                <a:latin typeface="system-ui"/>
              </a:rPr>
              <a:t>“I overthrew you, as God overthrew Sodom and Gomorrah, and you were like a firebrand snatched from a blaze; Yet you have not returned to Me,” declares the Lord. “Therefore thus I will do to you, O Israel; Because I will do this to you, Prepare to meet your God, O Israel.”</a:t>
            </a:r>
            <a:r>
              <a:rPr lang="en-US" sz="2600" b="0" i="1" dirty="0">
                <a:solidFill>
                  <a:srgbClr val="000000"/>
                </a:solidFill>
                <a:effectLst/>
                <a:highlight>
                  <a:srgbClr val="FFFFFF"/>
                </a:highlight>
              </a:rPr>
              <a:t> </a:t>
            </a:r>
            <a:r>
              <a:rPr lang="en-US" sz="2600" b="1" i="0" dirty="0">
                <a:solidFill>
                  <a:srgbClr val="FF0000"/>
                </a:solidFill>
                <a:effectLst/>
                <a:highlight>
                  <a:srgbClr val="FFFFFF"/>
                </a:highlight>
              </a:rPr>
              <a:t>(Amos 4:11-12)</a:t>
            </a:r>
          </a:p>
        </p:txBody>
      </p:sp>
    </p:spTree>
    <p:extLst>
      <p:ext uri="{BB962C8B-B14F-4D97-AF65-F5344CB8AC3E}">
        <p14:creationId xmlns:p14="http://schemas.microsoft.com/office/powerpoint/2010/main" val="62460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1"/>
            <a:ext cx="8368336" cy="5861092"/>
          </a:xfrm>
        </p:spPr>
        <p:txBody>
          <a:bodyPr>
            <a:spAutoFit/>
          </a:bodyPr>
          <a:lstStyle/>
          <a:p>
            <a:pPr algn="l"/>
            <a:r>
              <a:rPr lang="en-US" sz="3200" dirty="0"/>
              <a:t>God’s destruction of Sodom and Gomorrah is referenced several times in the New Testament as well, as an example of God’s judgment. </a:t>
            </a:r>
          </a:p>
          <a:p>
            <a:r>
              <a:rPr lang="en-US" i="1" dirty="0"/>
              <a:t>“Whoever does not receive you, nor heed your words, as you go out of that house or that city, shake the dust off your feet. Truly I say to you, it will be more tolerable for the land of Sodom and Gomorrah in the day of judgment than for that city.”</a:t>
            </a:r>
            <a:br>
              <a:rPr lang="en-US" i="1" dirty="0"/>
            </a:br>
            <a:r>
              <a:rPr lang="en-US" b="1" dirty="0">
                <a:solidFill>
                  <a:srgbClr val="FF0000"/>
                </a:solidFill>
              </a:rPr>
              <a:t>(Matthew 10:14-15)</a:t>
            </a:r>
          </a:p>
          <a:p>
            <a:r>
              <a:rPr lang="en-US" sz="2600" b="0" i="1" dirty="0">
                <a:solidFill>
                  <a:srgbClr val="000000"/>
                </a:solidFill>
                <a:effectLst/>
                <a:highlight>
                  <a:srgbClr val="FFFFFF"/>
                </a:highlight>
              </a:rPr>
              <a:t>“And angels who did not keep their own domain, but abandoned their proper abode, He has kept in eternal bonds under darkness for the judgment of the great day, just as Sodom and Gomorrah and the cities around them, since they in the same way as these indulged in gross immorality and went after strange flesh, are exhibited as an example in undergoing the punishment of eternal fire.” </a:t>
            </a:r>
            <a:r>
              <a:rPr lang="en-US" sz="2600" b="1" i="0" dirty="0">
                <a:solidFill>
                  <a:srgbClr val="FF0000"/>
                </a:solidFill>
                <a:effectLst/>
                <a:highlight>
                  <a:srgbClr val="FFFFFF"/>
                </a:highlight>
              </a:rPr>
              <a:t>(Jude 6-7)</a:t>
            </a:r>
          </a:p>
        </p:txBody>
      </p:sp>
    </p:spTree>
    <p:extLst>
      <p:ext uri="{BB962C8B-B14F-4D97-AF65-F5344CB8AC3E}">
        <p14:creationId xmlns:p14="http://schemas.microsoft.com/office/powerpoint/2010/main" val="96786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7A436-FD24-A4D1-5700-D2468C4FD10B}"/>
              </a:ext>
            </a:extLst>
          </p:cNvPr>
          <p:cNvSpPr>
            <a:spLocks noGrp="1"/>
          </p:cNvSpPr>
          <p:nvPr>
            <p:ph type="ctrTitle"/>
          </p:nvPr>
        </p:nvSpPr>
        <p:spPr>
          <a:xfrm>
            <a:off x="685800" y="207246"/>
            <a:ext cx="7772400" cy="480131"/>
          </a:xfrm>
        </p:spPr>
        <p:txBody>
          <a:bodyPr>
            <a:spAutoFit/>
          </a:bodyPr>
          <a:lstStyle/>
          <a:p>
            <a:r>
              <a:rPr lang="en-US" sz="2800" b="1" dirty="0"/>
              <a:t>Homosexuality, Pride, and the </a:t>
            </a:r>
            <a:r>
              <a:rPr lang="en-US" sz="2800" b="1" dirty="0">
                <a:solidFill>
                  <a:srgbClr val="FF0000"/>
                </a:solidFill>
              </a:rPr>
              <a:t>R</a:t>
            </a:r>
            <a:r>
              <a:rPr lang="en-US" sz="2800" b="1" dirty="0">
                <a:solidFill>
                  <a:srgbClr val="FFC000"/>
                </a:solidFill>
              </a:rPr>
              <a:t>a</a:t>
            </a:r>
            <a:r>
              <a:rPr lang="en-US" sz="2800" b="1" dirty="0">
                <a:solidFill>
                  <a:srgbClr val="FFFF00"/>
                </a:solidFill>
              </a:rPr>
              <a:t>i</a:t>
            </a:r>
            <a:r>
              <a:rPr lang="en-US" sz="2800" b="1" dirty="0">
                <a:solidFill>
                  <a:schemeClr val="accent6"/>
                </a:solidFill>
              </a:rPr>
              <a:t>n</a:t>
            </a:r>
            <a:r>
              <a:rPr lang="en-US" sz="2800" b="1" dirty="0">
                <a:solidFill>
                  <a:srgbClr val="0070C0"/>
                </a:solidFill>
              </a:rPr>
              <a:t>b</a:t>
            </a:r>
            <a:r>
              <a:rPr lang="en-US" sz="2800" b="1" dirty="0">
                <a:solidFill>
                  <a:schemeClr val="accent5">
                    <a:lumMod val="75000"/>
                  </a:schemeClr>
                </a:solidFill>
              </a:rPr>
              <a:t>o</a:t>
            </a:r>
            <a:r>
              <a:rPr lang="en-US" sz="2800" b="1" dirty="0">
                <a:solidFill>
                  <a:srgbClr val="7030A0"/>
                </a:solidFill>
              </a:rPr>
              <a:t>w</a:t>
            </a:r>
            <a:r>
              <a:rPr lang="en-US" sz="2800" b="1" dirty="0"/>
              <a:t> Flag</a:t>
            </a:r>
          </a:p>
        </p:txBody>
      </p:sp>
      <p:sp>
        <p:nvSpPr>
          <p:cNvPr id="3" name="Subtitle 2">
            <a:extLst>
              <a:ext uri="{FF2B5EF4-FFF2-40B4-BE49-F238E27FC236}">
                <a16:creationId xmlns:a16="http://schemas.microsoft.com/office/drawing/2014/main" id="{FFE4FF0A-889C-DE56-CDA5-49B9EE36E6E3}"/>
              </a:ext>
            </a:extLst>
          </p:cNvPr>
          <p:cNvSpPr>
            <a:spLocks noGrp="1"/>
          </p:cNvSpPr>
          <p:nvPr>
            <p:ph type="subTitle" idx="1"/>
          </p:nvPr>
        </p:nvSpPr>
        <p:spPr>
          <a:xfrm>
            <a:off x="359454" y="863951"/>
            <a:ext cx="8368336" cy="4538678"/>
          </a:xfrm>
        </p:spPr>
        <p:txBody>
          <a:bodyPr>
            <a:spAutoFit/>
          </a:bodyPr>
          <a:lstStyle/>
          <a:p>
            <a:pPr algn="l"/>
            <a:r>
              <a:rPr lang="en-US" sz="3200" dirty="0"/>
              <a:t>The Law of Moses specifically outlawed the practice of homosexuality. </a:t>
            </a:r>
          </a:p>
          <a:p>
            <a:r>
              <a:rPr lang="en-US" sz="2600" i="1" dirty="0"/>
              <a:t>“You shall not lie with a male as one lies with a female; it is an abomination.” </a:t>
            </a:r>
            <a:r>
              <a:rPr lang="en-US" sz="2600" b="1" dirty="0">
                <a:solidFill>
                  <a:srgbClr val="FF0000"/>
                </a:solidFill>
              </a:rPr>
              <a:t>(Leviticus 18:22)</a:t>
            </a:r>
          </a:p>
          <a:p>
            <a:pPr algn="l"/>
            <a:endParaRPr lang="en-US" sz="3200" dirty="0"/>
          </a:p>
          <a:p>
            <a:pPr algn="l"/>
            <a:r>
              <a:rPr lang="en-US" sz="3200" dirty="0"/>
              <a:t>The Law of Moses required the death penalty. </a:t>
            </a:r>
          </a:p>
          <a:p>
            <a:r>
              <a:rPr lang="en-US" sz="2600" i="1" dirty="0"/>
              <a:t>“If there is a man who lies with a male as those who lie with a woman, both of them have committed a detestable act; they shall surely be put to death. Their bloodguiltiness is upon them.” </a:t>
            </a:r>
            <a:r>
              <a:rPr lang="en-US" sz="2600" b="1" dirty="0">
                <a:solidFill>
                  <a:srgbClr val="FF0000"/>
                </a:solidFill>
              </a:rPr>
              <a:t>(Leviticus 20:13) </a:t>
            </a:r>
          </a:p>
        </p:txBody>
      </p:sp>
    </p:spTree>
    <p:extLst>
      <p:ext uri="{BB962C8B-B14F-4D97-AF65-F5344CB8AC3E}">
        <p14:creationId xmlns:p14="http://schemas.microsoft.com/office/powerpoint/2010/main" val="155613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543</TotalTime>
  <Words>5308</Words>
  <Application>Microsoft Office PowerPoint</Application>
  <PresentationFormat>On-screen Show (4:3)</PresentationFormat>
  <Paragraphs>174</Paragraphs>
  <Slides>36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Aptos</vt:lpstr>
      <vt:lpstr>Aptos Display</vt:lpstr>
      <vt:lpstr>Arial</vt:lpstr>
      <vt:lpstr>Calibri</vt:lpstr>
      <vt:lpstr>Garamond</vt:lpstr>
      <vt:lpstr>system-ui</vt:lpstr>
      <vt:lpstr>Times New Roman</vt:lpstr>
      <vt:lpstr>Verdana</vt:lpstr>
      <vt:lpstr>Office Theme</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Homosexuality, Pride, and the Rainbow Flag</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Homosexuality, Pride, And The Rainbow Flag</dc:title>
  <dc:creator>Randy Childs</dc:creator>
  <cp:lastModifiedBy>Richard Lidh</cp:lastModifiedBy>
  <cp:revision>8</cp:revision>
  <cp:lastPrinted>2024-06-16T05:09:22Z</cp:lastPrinted>
  <dcterms:created xsi:type="dcterms:W3CDTF">2024-06-15T19:15:26Z</dcterms:created>
  <dcterms:modified xsi:type="dcterms:W3CDTF">2024-06-16T05:09:51Z</dcterms:modified>
</cp:coreProperties>
</file>